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86" r:id="rId2"/>
    <p:sldId id="294" r:id="rId3"/>
    <p:sldId id="300" r:id="rId4"/>
    <p:sldId id="303" r:id="rId5"/>
    <p:sldId id="298" r:id="rId6"/>
    <p:sldId id="302" r:id="rId7"/>
    <p:sldId id="299" r:id="rId8"/>
    <p:sldId id="301" r:id="rId9"/>
    <p:sldId id="295" r:id="rId10"/>
    <p:sldId id="285" r:id="rId11"/>
    <p:sldId id="278" r:id="rId12"/>
    <p:sldId id="275" r:id="rId13"/>
    <p:sldId id="276" r:id="rId14"/>
    <p:sldId id="256" r:id="rId15"/>
    <p:sldId id="277" r:id="rId16"/>
    <p:sldId id="279" r:id="rId17"/>
    <p:sldId id="257" r:id="rId18"/>
    <p:sldId id="258" r:id="rId19"/>
    <p:sldId id="259" r:id="rId20"/>
    <p:sldId id="280" r:id="rId21"/>
    <p:sldId id="260" r:id="rId22"/>
    <p:sldId id="282" r:id="rId23"/>
    <p:sldId id="264" r:id="rId24"/>
    <p:sldId id="273" r:id="rId25"/>
    <p:sldId id="274" r:id="rId26"/>
    <p:sldId id="281" r:id="rId27"/>
    <p:sldId id="261" r:id="rId28"/>
    <p:sldId id="262" r:id="rId29"/>
    <p:sldId id="283" r:id="rId30"/>
    <p:sldId id="265" r:id="rId31"/>
    <p:sldId id="266" r:id="rId32"/>
    <p:sldId id="263" r:id="rId33"/>
    <p:sldId id="267" r:id="rId34"/>
    <p:sldId id="268" r:id="rId35"/>
    <p:sldId id="271" r:id="rId36"/>
    <p:sldId id="284" r:id="rId37"/>
    <p:sldId id="270" r:id="rId38"/>
    <p:sldId id="269" r:id="rId39"/>
    <p:sldId id="296" r:id="rId40"/>
    <p:sldId id="297" r:id="rId41"/>
    <p:sldId id="289" r:id="rId42"/>
    <p:sldId id="287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88976" autoAdjust="0"/>
  </p:normalViewPr>
  <p:slideViewPr>
    <p:cSldViewPr snapToGrid="0">
      <p:cViewPr varScale="1">
        <p:scale>
          <a:sx n="107" d="100"/>
          <a:sy n="107" d="100"/>
        </p:scale>
        <p:origin x="16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85A7D-65E5-4BB7-98F2-7FBA7B0E63B5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A706C-1F34-4615-9A13-70A98B2C8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730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A706C-1F34-4615-9A13-70A98B2C88B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30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A706C-1F34-4615-9A13-70A98B2C88B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354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컨테이너가 </a:t>
            </a:r>
            <a:r>
              <a:rPr lang="ko-KR" altLang="en-US" dirty="0" err="1" smtClean="0"/>
              <a:t>콘텍스트를</a:t>
            </a:r>
            <a:r>
              <a:rPr lang="ko-KR" altLang="en-US" dirty="0" smtClean="0"/>
              <a:t> 제약한다</a:t>
            </a:r>
            <a:r>
              <a:rPr lang="en-US" altLang="ko-KR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죽간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짧은 문장 형식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종이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산문 형식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endParaRPr lang="en-US" altLang="ko-KR" baseline="0" dirty="0" smtClean="0"/>
          </a:p>
          <a:p>
            <a:pPr marL="0" indent="0">
              <a:buFontTx/>
              <a:buNone/>
            </a:pPr>
            <a:r>
              <a:rPr lang="ko-KR" altLang="en-US" baseline="0" dirty="0" err="1" smtClean="0"/>
              <a:t>적벽대전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AD 208</a:t>
            </a:r>
            <a:r>
              <a:rPr lang="ko-KR" altLang="en-US" baseline="0" dirty="0" smtClean="0"/>
              <a:t>년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A706C-1F34-4615-9A13-70A98B2C88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693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甘伯宗</a:t>
            </a:r>
            <a:endParaRPr lang="en-US" altLang="zh-TW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唐代人，生平里籍未詳，曾編撰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名醫傳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七卷。此書集自三皇至唐代名醫一百二十人傳記，是我國最早之醫學人物傳記專著，後人稱之為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名醫大傳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名醫錄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。宋代許慎齋將此書人物增至五代時，名為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歷代名醫探原報本之圖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，是一部有傳、有圖、有讚的醫家史傳，惜原書早已亡佚，其部分內容散見於宋代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歷代名醫蒙求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之中。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A706C-1F34-4615-9A13-70A98B2C88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9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찾아볼 것들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err="1" smtClean="0"/>
              <a:t>돈황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잔본은</a:t>
            </a:r>
            <a:r>
              <a:rPr lang="ko-KR" altLang="en-US" dirty="0" smtClean="0"/>
              <a:t> 죽간</a:t>
            </a:r>
            <a:r>
              <a:rPr lang="en-US" altLang="ko-KR" dirty="0" smtClean="0"/>
              <a:t>/</a:t>
            </a:r>
            <a:r>
              <a:rPr lang="ko-KR" altLang="en-US" dirty="0" smtClean="0"/>
              <a:t>목간 인가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백서인가</a:t>
            </a:r>
            <a:r>
              <a:rPr lang="en-US" altLang="ko-KR" dirty="0" smtClean="0"/>
              <a:t>?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종이인가</a:t>
            </a:r>
            <a:r>
              <a:rPr lang="en-US" altLang="ko-KR" baseline="0" dirty="0" smtClean="0"/>
              <a:t>?</a:t>
            </a:r>
          </a:p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A706C-1F34-4615-9A13-70A98B2C88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71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典薬寮 権助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畢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(=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寫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A706C-1F34-4615-9A13-70A98B2C88B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490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典薬寮 権助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畢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(=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寫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A706C-1F34-4615-9A13-70A98B2C88B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371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A706C-1F34-4615-9A13-70A98B2C88B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555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6737-B9B6-40DA-8F53-7D1108B3186F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43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6737-B9B6-40DA-8F53-7D1108B3186F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765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6737-B9B6-40DA-8F53-7D1108B3186F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93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6737-B9B6-40DA-8F53-7D1108B3186F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599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6737-B9B6-40DA-8F53-7D1108B3186F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177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6737-B9B6-40DA-8F53-7D1108B3186F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711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6737-B9B6-40DA-8F53-7D1108B3186F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7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6737-B9B6-40DA-8F53-7D1108B3186F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05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6737-B9B6-40DA-8F53-7D1108B3186F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167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6737-B9B6-40DA-8F53-7D1108B3186F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23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6737-B9B6-40DA-8F53-7D1108B3186F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439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16737-B9B6-40DA-8F53-7D1108B3186F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44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a.wikipedia.org/wiki/%E4%B8%B9%E6%B3%A2%E9%9B%85%E5%BF%A0" TargetMode="External"/><Relationship Id="rId5" Type="http://schemas.openxmlformats.org/officeDocument/2006/relationships/hyperlink" Target="https://kotobank.jp/word/%E5%92%8C%E6%B0%97%E5%97%A3%E6%88%90-1121519" TargetMode="External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90336" y="1633754"/>
            <a:ext cx="6153664" cy="985878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 err="1" smtClean="0">
                <a:solidFill>
                  <a:schemeClr val="accent5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상한론</a:t>
            </a:r>
            <a:r>
              <a:rPr lang="ko-KR" altLang="en-US" sz="3600" dirty="0" err="1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이라는</a:t>
            </a:r>
            <a:r>
              <a:rPr lang="ko-KR" altLang="en-US" sz="36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책들</a:t>
            </a:r>
            <a:endParaRPr lang="ko-KR" altLang="en-US" sz="3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90336" y="4728519"/>
            <a:ext cx="6153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오준호</a:t>
            </a:r>
            <a:endParaRPr lang="ko-KR" altLang="en-US" sz="2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>
            <a:biLevel thresh="50000"/>
          </a:blip>
          <a:srcRect t="383" b="2790"/>
          <a:stretch/>
        </p:blipFill>
        <p:spPr>
          <a:xfrm>
            <a:off x="1161999" y="1252151"/>
            <a:ext cx="1828337" cy="41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88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" t="6835" r="53602" b="4092"/>
          <a:stretch/>
        </p:blipFill>
        <p:spPr>
          <a:xfrm>
            <a:off x="4928160" y="655578"/>
            <a:ext cx="3940669" cy="585231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75617" y="286246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</a:rPr>
              <a:t>敦煌 傷寒論 </a:t>
            </a:r>
            <a:r>
              <a:rPr lang="ko-KR" altLang="en-US" dirty="0">
                <a:latin typeface="맑은 고딕" panose="020B0503020000020004" pitchFamily="50" charset="-127"/>
              </a:rPr>
              <a:t>甲本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5" t="8112" r="54414" b="5879"/>
          <a:stretch/>
        </p:blipFill>
        <p:spPr>
          <a:xfrm>
            <a:off x="716691" y="655579"/>
            <a:ext cx="3888259" cy="57471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37943" y="286246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</a:rPr>
              <a:t>敦煌 傷寒論 乙本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138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4448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康治本 傷寒論</a:t>
            </a:r>
            <a:endParaRPr lang="ko-KR" altLang="en-US" sz="4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맑은 고딕" panose="020B0503020000020004" pitchFamily="50" charset="-127"/>
              </a:rPr>
              <a:t>805</a:t>
            </a:r>
            <a:r>
              <a:rPr lang="ko-KR" altLang="en-US" dirty="0" smtClean="0">
                <a:latin typeface="맑은 고딕" panose="020B0503020000020004" pitchFamily="50" charset="-127"/>
              </a:rPr>
              <a:t>년 </a:t>
            </a:r>
            <a:r>
              <a:rPr lang="ko-KR" altLang="en-US" dirty="0">
                <a:latin typeface="맑은 고딕" panose="020B0503020000020004" pitchFamily="50" charset="-127"/>
              </a:rPr>
              <a:t>일본 승려 最澄이 唐에서 </a:t>
            </a:r>
            <a:r>
              <a:rPr lang="ko-KR" altLang="en-US" dirty="0" smtClean="0">
                <a:latin typeface="맑은 고딕" panose="020B0503020000020004" pitchFamily="50" charset="-127"/>
              </a:rPr>
              <a:t>가져온 것으로 추정 </a:t>
            </a:r>
            <a:r>
              <a:rPr lang="en-US" altLang="ko-KR" sz="1400" dirty="0" smtClean="0">
                <a:latin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latin typeface="맑은 고딕" panose="020B0503020000020004" pitchFamily="50" charset="-127"/>
              </a:rPr>
              <a:t>李顺保</a:t>
            </a:r>
            <a:r>
              <a:rPr lang="en-US" altLang="ko-KR" sz="1400" dirty="0" smtClean="0">
                <a:latin typeface="맑은 고딕" panose="020B0503020000020004" pitchFamily="50" charset="-127"/>
              </a:rPr>
              <a:t>)</a:t>
            </a:r>
            <a:endParaRPr lang="ko-KR" altLang="en-US" sz="1400" dirty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" panose="020B0503020000020004" pitchFamily="50" charset="-127"/>
              </a:rPr>
              <a:t>804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년 일본에서 </a:t>
            </a:r>
            <a:r>
              <a:rPr lang="ko-KR" altLang="en-US" sz="1600" dirty="0">
                <a:latin typeface="맑은 고딕" panose="020B0503020000020004" pitchFamily="50" charset="-127"/>
              </a:rPr>
              <a:t>중국으로 파견한 제</a:t>
            </a:r>
            <a:r>
              <a:rPr lang="en-US" altLang="ko-KR" sz="1600" dirty="0">
                <a:latin typeface="맑은 고딕" panose="020B0503020000020004" pitchFamily="50" charset="-127"/>
              </a:rPr>
              <a:t>17</a:t>
            </a:r>
            <a:r>
              <a:rPr lang="ko-KR" altLang="en-US" sz="1600" dirty="0">
                <a:latin typeface="맑은 고딕" panose="020B0503020000020004" pitchFamily="50" charset="-127"/>
              </a:rPr>
              <a:t>차 </a:t>
            </a:r>
            <a:r>
              <a:rPr lang="ko-KR" altLang="en-US" sz="1600" dirty="0" err="1">
                <a:latin typeface="맑은 고딕" panose="020B0503020000020004" pitchFamily="50" charset="-127"/>
              </a:rPr>
              <a:t>견당사</a:t>
            </a:r>
            <a:r>
              <a:rPr lang="en-US" altLang="ko-KR" sz="1600" dirty="0">
                <a:latin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遣唐使</a:t>
            </a:r>
            <a:r>
              <a:rPr lang="en-US" altLang="ko-KR" sz="1600" dirty="0" smtClean="0">
                <a:latin typeface="맑은 고딕" panose="020B0503020000020004" pitchFamily="50" charset="-127"/>
              </a:rPr>
              <a:t>)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일행으로 </a:t>
            </a:r>
            <a:r>
              <a:rPr lang="ko-KR" altLang="en-US" sz="1600" dirty="0">
                <a:latin typeface="맑은 고딕" panose="020B0503020000020004" pitchFamily="50" charset="-127"/>
              </a:rPr>
              <a:t>참가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</a:rPr>
              <a:t>저장성</a:t>
            </a:r>
            <a:r>
              <a:rPr lang="en-US" altLang="ko-KR" sz="1600" dirty="0"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</a:rPr>
              <a:t>浙江</a:t>
            </a:r>
            <a:r>
              <a:rPr lang="en-US" altLang="ko-KR" sz="1600" dirty="0">
                <a:latin typeface="맑은 고딕" panose="020B0503020000020004" pitchFamily="50" charset="-127"/>
              </a:rPr>
              <a:t>) </a:t>
            </a:r>
            <a:r>
              <a:rPr lang="ko-KR" altLang="en-US" sz="1600" dirty="0">
                <a:latin typeface="맑은 고딕" panose="020B0503020000020004" pitchFamily="50" charset="-127"/>
              </a:rPr>
              <a:t>타이저우</a:t>
            </a:r>
            <a:r>
              <a:rPr lang="en-US" altLang="ko-KR" sz="1600" dirty="0"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</a:rPr>
              <a:t>台州</a:t>
            </a:r>
            <a:r>
              <a:rPr lang="en-US" altLang="ko-KR" sz="1600" dirty="0">
                <a:latin typeface="맑은 고딕" panose="020B0503020000020004" pitchFamily="50" charset="-127"/>
              </a:rPr>
              <a:t>)</a:t>
            </a:r>
            <a:r>
              <a:rPr lang="ko-KR" altLang="en-US" sz="1600" dirty="0">
                <a:latin typeface="맑은 고딕" panose="020B0503020000020004" pitchFamily="50" charset="-127"/>
              </a:rPr>
              <a:t>에서 사람을 고용하여 대량의 불경을 </a:t>
            </a:r>
            <a:r>
              <a:rPr lang="ko-KR" altLang="en-US" sz="1600" dirty="0" err="1" smtClean="0">
                <a:latin typeface="맑은 고딕" panose="020B0503020000020004" pitchFamily="50" charset="-127"/>
              </a:rPr>
              <a:t>필사함</a:t>
            </a: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" panose="020B0503020000020004" pitchFamily="50" charset="-127"/>
              </a:rPr>
              <a:t>805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년 필사된 책과 함께 귀국</a:t>
            </a:r>
            <a:endParaRPr lang="ko-KR" altLang="en-US" sz="1600" dirty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맑은 고딕" panose="020B0503020000020004" pitchFamily="50" charset="-127"/>
              </a:rPr>
              <a:t>강치본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latin typeface="맑은 고딕" panose="020B0503020000020004" pitchFamily="50" charset="-127"/>
              </a:rPr>
              <a:t>상한론은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 이 때 함께 </a:t>
            </a:r>
            <a:r>
              <a:rPr lang="ko-KR" altLang="en-US" sz="1600" dirty="0" err="1" smtClean="0">
                <a:latin typeface="맑은 고딕" panose="020B0503020000020004" pitchFamily="50" charset="-127"/>
              </a:rPr>
              <a:t>필사되어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 일본에 전해진 것으로 보임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" panose="020B0503020000020004" pitchFamily="50" charset="-127"/>
              </a:rPr>
              <a:t>1143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년 和尙 了純이 이를 다시 </a:t>
            </a:r>
            <a:r>
              <a:rPr lang="ko-KR" altLang="en-US" sz="1600" dirty="0" err="1" smtClean="0">
                <a:latin typeface="맑은 고딕" panose="020B0503020000020004" pitchFamily="50" charset="-127"/>
              </a:rPr>
              <a:t>필사하여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 지금에 전함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600" dirty="0" smtClean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anose="020B0503020000020004" pitchFamily="50" charset="-127"/>
              </a:rPr>
              <a:t>가장 적은 분량의 </a:t>
            </a:r>
            <a:r>
              <a:rPr lang="ko-KR" altLang="en-US" dirty="0" err="1" smtClean="0">
                <a:latin typeface="맑은 고딕" panose="020B0503020000020004" pitchFamily="50" charset="-127"/>
              </a:rPr>
              <a:t>상한론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" panose="020B0503020000020004" pitchFamily="50" charset="-127"/>
              </a:rPr>
              <a:t>65</a:t>
            </a:r>
            <a:r>
              <a:rPr lang="ko-KR" altLang="en-US" sz="1600" dirty="0">
                <a:latin typeface="맑은 고딕" panose="020B0503020000020004" pitchFamily="50" charset="-127"/>
              </a:rPr>
              <a:t>개의 조문으로 구성되어 있음 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太陽病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43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條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陽明病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4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條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少陽病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條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太陰病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條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少陰病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12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條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厥陰病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처방도 모두 </a:t>
            </a:r>
            <a:r>
              <a:rPr lang="en-US" altLang="ko-KR" sz="1600" dirty="0">
                <a:latin typeface="맑은 고딕" panose="020B0503020000020004" pitchFamily="50" charset="-127"/>
              </a:rPr>
              <a:t>50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개만 </a:t>
            </a:r>
            <a:r>
              <a:rPr lang="ko-KR" altLang="en-US" sz="1600" dirty="0">
                <a:latin typeface="맑은 고딕" panose="020B0503020000020004" pitchFamily="50" charset="-127"/>
              </a:rPr>
              <a:t>수록되어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있음</a:t>
            </a: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靑龍湯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陷胸湯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建中湯에 大小 구분이 없음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/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小承氣湯 없음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5195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885232" y="583259"/>
            <a:ext cx="1574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표제지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993" y="924495"/>
            <a:ext cx="3596226" cy="51153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611779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Ref : </a:t>
            </a:r>
            <a:r>
              <a:rPr lang="ko-KR" altLang="en-US" sz="1000" dirty="0" smtClean="0"/>
              <a:t>永源寺古寫本 </a:t>
            </a:r>
            <a:r>
              <a:rPr lang="en-US" altLang="ko-KR" sz="1000" dirty="0"/>
              <a:t>(</a:t>
            </a:r>
            <a:r>
              <a:rPr lang="zh-TW" altLang="en-US" sz="1000" dirty="0"/>
              <a:t>出版科學總合硏究所 </a:t>
            </a:r>
            <a:r>
              <a:rPr lang="ko-KR" altLang="en-US" sz="1000" dirty="0" smtClean="0"/>
              <a:t>影印本 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498035" y="597893"/>
            <a:ext cx="1574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권말 </a:t>
            </a:r>
            <a:r>
              <a:rPr lang="ko-KR" altLang="en-US" sz="1400" dirty="0" err="1" smtClean="0"/>
              <a:t>필사기</a:t>
            </a:r>
            <a:endParaRPr lang="ko-KR" altLang="en-US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22" y="947919"/>
            <a:ext cx="3562552" cy="50891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2829878" y="1125540"/>
            <a:ext cx="1377221" cy="3893129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92463" y="2672218"/>
            <a:ext cx="61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1143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92463" y="2174265"/>
            <a:ext cx="61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805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" name="직선 화살표 연결선 17"/>
          <p:cNvCxnSpPr>
            <a:endCxn id="16" idx="3"/>
          </p:cNvCxnSpPr>
          <p:nvPr/>
        </p:nvCxnSpPr>
        <p:spPr>
          <a:xfrm flipH="1" flipV="1">
            <a:off x="2304713" y="2328154"/>
            <a:ext cx="1491424" cy="6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5" idx="3"/>
          </p:cNvCxnSpPr>
          <p:nvPr/>
        </p:nvCxnSpPr>
        <p:spPr>
          <a:xfrm flipH="1" flipV="1">
            <a:off x="2304713" y="2826107"/>
            <a:ext cx="1053919" cy="42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507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383" y="833371"/>
            <a:ext cx="3680987" cy="5110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96" y="833370"/>
            <a:ext cx="3635777" cy="5110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7226016" y="896420"/>
            <a:ext cx="365760" cy="495366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58315" y="896420"/>
            <a:ext cx="1971925" cy="495366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39902" y="896419"/>
            <a:ext cx="832856" cy="495366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661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549" y="972736"/>
            <a:ext cx="3621476" cy="51678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611779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Ref : </a:t>
            </a:r>
            <a:r>
              <a:rPr lang="en-US" altLang="ko-KR" sz="1000" dirty="0" smtClean="0"/>
              <a:t>1858 </a:t>
            </a:r>
            <a:r>
              <a:rPr lang="zh-TW" altLang="en-US" sz="1000" dirty="0" smtClean="0"/>
              <a:t>京</a:t>
            </a:r>
            <a:r>
              <a:rPr lang="zh-TW" altLang="en-US" sz="1000" dirty="0"/>
              <a:t>都書林刊</a:t>
            </a:r>
            <a:r>
              <a:rPr lang="zh-TW" altLang="en-US" sz="1000" dirty="0" smtClean="0"/>
              <a:t>本 </a:t>
            </a:r>
            <a:r>
              <a:rPr lang="en-US" altLang="zh-TW" sz="1000" dirty="0" smtClean="0"/>
              <a:t>( </a:t>
            </a:r>
            <a:r>
              <a:rPr lang="ko-KR" altLang="en-US" sz="1000" dirty="0" err="1" smtClean="0"/>
              <a:t>와세다대학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소장본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725920" y="643328"/>
            <a:ext cx="1574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표제지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841710" y="643328"/>
            <a:ext cx="1574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권말 </a:t>
            </a:r>
            <a:r>
              <a:rPr lang="ko-KR" altLang="en-US" sz="1400" dirty="0" err="1" smtClean="0"/>
              <a:t>필사기</a:t>
            </a:r>
            <a:endParaRPr lang="ko-KR" altLang="en-US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76" y="951105"/>
            <a:ext cx="3385167" cy="52278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519681" y="3254303"/>
            <a:ext cx="644057" cy="2743199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120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586" y="828874"/>
            <a:ext cx="3255918" cy="51771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2724" t="1" b="1128"/>
          <a:stretch/>
        </p:blipFill>
        <p:spPr>
          <a:xfrm>
            <a:off x="4559503" y="828874"/>
            <a:ext cx="3387371" cy="517711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058383" y="3042699"/>
            <a:ext cx="311186" cy="276705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29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0" y="4448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康平本 傷寒論</a:t>
            </a:r>
            <a:endParaRPr lang="ko-KR" altLang="en-US" sz="4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80521"/>
            <a:ext cx="8229600" cy="4881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맑은 고딕" panose="020B0503020000020004" pitchFamily="50" charset="-127"/>
              </a:rPr>
              <a:t>8</a:t>
            </a:r>
            <a:r>
              <a:rPr lang="en-US" altLang="ko-KR" dirty="0" smtClean="0">
                <a:latin typeface="맑은 고딕" panose="020B0503020000020004" pitchFamily="50" charset="-127"/>
              </a:rPr>
              <a:t>04</a:t>
            </a:r>
            <a:r>
              <a:rPr lang="ko-KR" altLang="en-US" dirty="0" smtClean="0">
                <a:latin typeface="맑은 고딕" panose="020B0503020000020004" pitchFamily="50" charset="-127"/>
              </a:rPr>
              <a:t>년 </a:t>
            </a:r>
            <a:r>
              <a:rPr lang="ko-KR" altLang="en-US" dirty="0">
                <a:latin typeface="맑은 고딕" panose="020B0503020000020004" pitchFamily="50" charset="-127"/>
              </a:rPr>
              <a:t>일본 승려 </a:t>
            </a:r>
            <a:r>
              <a:rPr lang="ko-KR" altLang="en-US" dirty="0" smtClean="0">
                <a:latin typeface="맑은 고딕" panose="020B0503020000020004" pitchFamily="50" charset="-127"/>
              </a:rPr>
              <a:t>空海가 </a:t>
            </a:r>
            <a:r>
              <a:rPr lang="ko-KR" altLang="en-US" dirty="0">
                <a:latin typeface="맑은 고딕" panose="020B0503020000020004" pitchFamily="50" charset="-127"/>
              </a:rPr>
              <a:t>唐에서 </a:t>
            </a:r>
            <a:r>
              <a:rPr lang="ko-KR" altLang="en-US" dirty="0" smtClean="0">
                <a:latin typeface="맑은 고딕" panose="020B0503020000020004" pitchFamily="50" charset="-127"/>
              </a:rPr>
              <a:t>가져온 것으로 추정 </a:t>
            </a:r>
            <a:r>
              <a:rPr lang="en-US" altLang="ko-KR" sz="1400" dirty="0" smtClean="0">
                <a:latin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latin typeface="맑은 고딕" panose="020B0503020000020004" pitchFamily="50" charset="-127"/>
              </a:rPr>
              <a:t>李顺保</a:t>
            </a:r>
            <a:r>
              <a:rPr lang="en-US" altLang="ko-KR" sz="1400" dirty="0" smtClean="0">
                <a:latin typeface="맑은 고딕" panose="020B0503020000020004" pitchFamily="50" charset="-127"/>
              </a:rPr>
              <a:t>)</a:t>
            </a:r>
            <a:endParaRPr lang="ko-KR" altLang="en-US" sz="1400" dirty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</a:rPr>
              <a:t>804</a:t>
            </a:r>
            <a:r>
              <a:rPr lang="ko-KR" altLang="en-US" sz="1600" dirty="0">
                <a:latin typeface="맑은 고딕" panose="020B0503020000020004" pitchFamily="50" charset="-127"/>
              </a:rPr>
              <a:t>년 일본에서 중국으로 파견한 제</a:t>
            </a:r>
            <a:r>
              <a:rPr lang="en-US" altLang="ko-KR" sz="1600" dirty="0">
                <a:latin typeface="맑은 고딕" panose="020B0503020000020004" pitchFamily="50" charset="-127"/>
              </a:rPr>
              <a:t>17</a:t>
            </a:r>
            <a:r>
              <a:rPr lang="ko-KR" altLang="en-US" sz="1600" dirty="0">
                <a:latin typeface="맑은 고딕" panose="020B0503020000020004" pitchFamily="50" charset="-127"/>
              </a:rPr>
              <a:t>차 </a:t>
            </a:r>
            <a:r>
              <a:rPr lang="ko-KR" altLang="en-US" sz="1600" dirty="0" err="1">
                <a:latin typeface="맑은 고딕" panose="020B0503020000020004" pitchFamily="50" charset="-127"/>
              </a:rPr>
              <a:t>견당사</a:t>
            </a:r>
            <a:r>
              <a:rPr lang="en-US" altLang="ko-KR" sz="1600" dirty="0"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</a:rPr>
              <a:t>遣唐使</a:t>
            </a:r>
            <a:r>
              <a:rPr lang="en-US" altLang="ko-KR" sz="1600" dirty="0">
                <a:latin typeface="맑은 고딕" panose="020B0503020000020004" pitchFamily="50" charset="-127"/>
              </a:rPr>
              <a:t>) </a:t>
            </a:r>
            <a:r>
              <a:rPr lang="ko-KR" altLang="en-US" sz="1600" dirty="0">
                <a:latin typeface="맑은 고딕" panose="020B0503020000020004" pitchFamily="50" charset="-127"/>
              </a:rPr>
              <a:t>일행으로 참가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" panose="020B0503020000020004" pitchFamily="50" charset="-127"/>
              </a:rPr>
              <a:t>806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년 대량의 책과 함께 귀국</a:t>
            </a:r>
            <a:endParaRPr lang="ko-KR" altLang="en-US" sz="1600" dirty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맑은 고딕" panose="020B0503020000020004" pitchFamily="50" charset="-127"/>
              </a:rPr>
              <a:t>강평본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</a:rPr>
              <a:t>상한론은</a:t>
            </a:r>
            <a:r>
              <a:rPr lang="ko-KR" altLang="en-US" sz="1600" dirty="0">
                <a:latin typeface="맑은 고딕" panose="020B0503020000020004" pitchFamily="50" charset="-127"/>
              </a:rPr>
              <a:t> 이 때 함께 </a:t>
            </a:r>
            <a:r>
              <a:rPr lang="ko-KR" altLang="en-US" sz="1600" dirty="0" err="1">
                <a:latin typeface="맑은 고딕" panose="020B0503020000020004" pitchFamily="50" charset="-127"/>
              </a:rPr>
              <a:t>필사되어</a:t>
            </a:r>
            <a:r>
              <a:rPr lang="ko-KR" altLang="en-US" sz="1600" dirty="0">
                <a:latin typeface="맑은 고딕" panose="020B0503020000020004" pitchFamily="50" charset="-127"/>
              </a:rPr>
              <a:t> 일본에 전해진 것으로 보임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600" dirty="0" smtClean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맑은 고딕" panose="020B0503020000020004" pitchFamily="50" charset="-127"/>
              </a:rPr>
              <a:t>1937</a:t>
            </a:r>
            <a:r>
              <a:rPr lang="ko-KR" altLang="en-US" dirty="0">
                <a:latin typeface="맑은 고딕" panose="020B0503020000020004" pitchFamily="50" charset="-127"/>
              </a:rPr>
              <a:t>년 </a:t>
            </a:r>
            <a:r>
              <a:rPr lang="ko-KR" altLang="en-US" dirty="0" err="1">
                <a:latin typeface="맑은 고딕" panose="020B0503020000020004" pitchFamily="50" charset="-127"/>
              </a:rPr>
              <a:t>오오츠카</a:t>
            </a:r>
            <a:r>
              <a:rPr lang="ko-KR" altLang="en-US" dirty="0">
                <a:latin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</a:rPr>
              <a:t>게이세츠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</a:rPr>
              <a:t>大塚敬節</a:t>
            </a:r>
            <a:r>
              <a:rPr lang="en-US" altLang="ko-KR" dirty="0" smtClean="0">
                <a:latin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</a:rPr>
              <a:t>의 보고로 세상에 알려짐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</a:rPr>
              <a:t>利根川尚方의 家藏</a:t>
            </a:r>
            <a:r>
              <a:rPr lang="en-US" altLang="ko-KR" sz="16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遺書</a:t>
            </a:r>
            <a:r>
              <a:rPr lang="en-US" altLang="ko-KR" sz="16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가운데에서 발견</a:t>
            </a: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이 외에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他家藏本一部</a:t>
            </a:r>
            <a:r>
              <a:rPr lang="en-US" altLang="ko-KR" sz="1600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和氣氏古本傷寒論 二部를 추가로 찾아 교정함</a:t>
            </a: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600" dirty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anose="020B0503020000020004" pitchFamily="50" charset="-127"/>
              </a:rPr>
              <a:t>독특한 형태를 가짐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맑은 고딕" panose="020B0503020000020004" pitchFamily="50" charset="-127"/>
              </a:rPr>
              <a:t>송본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</a:rPr>
              <a:t>상한론과</a:t>
            </a:r>
            <a:r>
              <a:rPr lang="ko-KR" altLang="en-US" sz="1600" dirty="0">
                <a:latin typeface="맑은 고딕" panose="020B0503020000020004" pitchFamily="50" charset="-127"/>
              </a:rPr>
              <a:t> 조문 순서와 내용이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유사하나</a:t>
            </a:r>
            <a:endParaRPr lang="ko-KR" altLang="en-US" sz="1600" dirty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辨脈法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平脈法가 없고</a:t>
            </a: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每葉 </a:t>
            </a:r>
            <a:r>
              <a:rPr lang="en-US" altLang="ko-KR" sz="1600" dirty="0">
                <a:latin typeface="맑은 고딕" panose="020B0503020000020004" pitchFamily="50" charset="-127"/>
              </a:rPr>
              <a:t>16</a:t>
            </a:r>
            <a:r>
              <a:rPr lang="ko-KR" altLang="en-US" sz="1600" dirty="0">
                <a:latin typeface="맑은 고딕" panose="020B0503020000020004" pitchFamily="50" charset="-127"/>
              </a:rPr>
              <a:t>行</a:t>
            </a:r>
            <a:r>
              <a:rPr lang="en-US" altLang="ko-KR" sz="1600" dirty="0">
                <a:latin typeface="맑은 고딕" panose="020B0503020000020004" pitchFamily="50" charset="-127"/>
              </a:rPr>
              <a:t>, 1</a:t>
            </a:r>
            <a:r>
              <a:rPr lang="ko-KR" altLang="en-US" sz="1600" dirty="0">
                <a:latin typeface="맑은 고딕" panose="020B0503020000020004" pitchFamily="50" charset="-127"/>
              </a:rPr>
              <a:t>行 </a:t>
            </a:r>
            <a:r>
              <a:rPr lang="en-US" altLang="ko-KR" sz="1600" dirty="0">
                <a:latin typeface="맑은 고딕" panose="020B0503020000020004" pitchFamily="50" charset="-127"/>
              </a:rPr>
              <a:t>15 14 13</a:t>
            </a:r>
            <a:r>
              <a:rPr lang="ko-KR" altLang="en-US" sz="1600" dirty="0">
                <a:latin typeface="맑은 고딕" panose="020B0503020000020004" pitchFamily="50" charset="-127"/>
              </a:rPr>
              <a:t>자의 </a:t>
            </a:r>
            <a:r>
              <a:rPr lang="en-US" altLang="ko-KR" sz="1600" dirty="0">
                <a:latin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맑은 고딕" panose="020B0503020000020004" pitchFamily="50" charset="-127"/>
              </a:rPr>
              <a:t>가지 종류로 구성되며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傍書와 嵌注가 있음</a:t>
            </a:r>
          </a:p>
        </p:txBody>
      </p:sp>
    </p:spTree>
    <p:extLst>
      <p:ext uri="{BB962C8B-B14F-4D97-AF65-F5344CB8AC3E}">
        <p14:creationId xmlns:p14="http://schemas.microsoft.com/office/powerpoint/2010/main" val="1021851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611779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Ref : </a:t>
            </a:r>
            <a:r>
              <a:rPr lang="ko-KR" altLang="en-US" sz="1000" dirty="0" smtClean="0"/>
              <a:t>수금당장서본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667" y="925918"/>
            <a:ext cx="3357109" cy="50519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219" y="931001"/>
            <a:ext cx="3202703" cy="50468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33011" y="544474"/>
            <a:ext cx="1574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표제지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133602" y="544474"/>
            <a:ext cx="1574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권말 </a:t>
            </a:r>
            <a:r>
              <a:rPr lang="ko-KR" altLang="en-US" sz="1400" dirty="0" err="1" smtClean="0"/>
              <a:t>필사기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75935" y="1911575"/>
            <a:ext cx="667909" cy="346228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648572" y="1911575"/>
            <a:ext cx="970059" cy="3462289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194881" y="1333154"/>
            <a:ext cx="61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1346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07131" y="1333154"/>
            <a:ext cx="61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1060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직선 화살표 연결선 14"/>
          <p:cNvCxnSpPr>
            <a:endCxn id="13" idx="2"/>
          </p:cNvCxnSpPr>
          <p:nvPr/>
        </p:nvCxnSpPr>
        <p:spPr>
          <a:xfrm flipH="1" flipV="1">
            <a:off x="3113256" y="1640931"/>
            <a:ext cx="63612" cy="270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12" idx="2"/>
          </p:cNvCxnSpPr>
          <p:nvPr/>
        </p:nvCxnSpPr>
        <p:spPr>
          <a:xfrm flipV="1">
            <a:off x="2469200" y="1640931"/>
            <a:ext cx="31806" cy="370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hlinkClick r:id="rId5"/>
          </p:cNvPr>
          <p:cNvSpPr/>
          <p:nvPr/>
        </p:nvSpPr>
        <p:spPr>
          <a:xfrm>
            <a:off x="159947" y="3748965"/>
            <a:ext cx="1177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和気嗣成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(1275-1355)</a:t>
            </a:r>
          </a:p>
        </p:txBody>
      </p:sp>
      <p:sp>
        <p:nvSpPr>
          <p:cNvPr id="20" name="직사각형 19">
            <a:hlinkClick r:id="rId6"/>
          </p:cNvPr>
          <p:cNvSpPr/>
          <p:nvPr/>
        </p:nvSpPr>
        <p:spPr>
          <a:xfrm>
            <a:off x="167545" y="2913223"/>
            <a:ext cx="1162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ko-KR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丹波雅</a:t>
            </a:r>
            <a:r>
              <a:rPr lang="ja-JP" altLang="ko-KR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忠</a:t>
            </a:r>
            <a:endParaRPr lang="en-US" altLang="ja-JP" sz="14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ja-JP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(1021-1088)</a:t>
            </a:r>
            <a:endParaRPr lang="ja-JP" altLang="ko-KR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753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32807" y="1322916"/>
            <a:ext cx="8616286" cy="4815418"/>
            <a:chOff x="217761" y="1386599"/>
            <a:chExt cx="8616286" cy="481541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3183"/>
            <a:stretch/>
          </p:blipFill>
          <p:spPr>
            <a:xfrm>
              <a:off x="5947939" y="1386599"/>
              <a:ext cx="2886108" cy="481541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r="4352"/>
            <a:stretch/>
          </p:blipFill>
          <p:spPr>
            <a:xfrm>
              <a:off x="3145722" y="1386600"/>
              <a:ext cx="2802283" cy="481541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761" y="1386599"/>
              <a:ext cx="2927961" cy="4815417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5649154" y="2043413"/>
            <a:ext cx="849136" cy="3625795"/>
          </a:xfrm>
          <a:prstGeom prst="rect">
            <a:avLst/>
          </a:prstGeom>
          <a:solidFill>
            <a:schemeClr val="tx2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15484" y="2043414"/>
            <a:ext cx="970059" cy="3625794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38329" y="2043414"/>
            <a:ext cx="3013546" cy="362579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38329" y="739400"/>
            <a:ext cx="3013546" cy="4611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+mn-ea"/>
              </a:rPr>
              <a:t>13</a:t>
            </a:r>
            <a:r>
              <a:rPr lang="ko-KR" altLang="en-US" sz="1600" dirty="0" smtClean="0">
                <a:latin typeface="+mn-ea"/>
              </a:rPr>
              <a:t>자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615484" y="739400"/>
            <a:ext cx="970059" cy="4611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+mn-ea"/>
              </a:rPr>
              <a:t>14</a:t>
            </a:r>
            <a:r>
              <a:rPr lang="ko-KR" altLang="en-US" sz="1600" dirty="0" smtClean="0">
                <a:latin typeface="+mn-ea"/>
              </a:rPr>
              <a:t>자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49152" y="739400"/>
            <a:ext cx="849138" cy="46117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+mn-ea"/>
              </a:rPr>
              <a:t>15</a:t>
            </a:r>
            <a:r>
              <a:rPr lang="ko-KR" altLang="en-US" sz="1600" dirty="0" smtClean="0">
                <a:latin typeface="+mn-ea"/>
              </a:rPr>
              <a:t>자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06039" y="6138333"/>
            <a:ext cx="333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41</a:t>
            </a:r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4765508" y="6138333"/>
            <a:ext cx="333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mtClean="0"/>
              <a:t>42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630282" y="6138333"/>
            <a:ext cx="333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43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5696778" y="1612139"/>
            <a:ext cx="75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006-1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761901" y="1612139"/>
            <a:ext cx="75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006-2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589426" y="1612139"/>
            <a:ext cx="75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007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070890" y="1608928"/>
            <a:ext cx="75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3265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086"/>
          <a:stretch/>
        </p:blipFill>
        <p:spPr>
          <a:xfrm>
            <a:off x="4577021" y="1117134"/>
            <a:ext cx="2912330" cy="48150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389" y="1121381"/>
            <a:ext cx="2923862" cy="4810822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stCxn id="14" idx="2"/>
          </p:cNvCxnSpPr>
          <p:nvPr/>
        </p:nvCxnSpPr>
        <p:spPr>
          <a:xfrm>
            <a:off x="2530352" y="931972"/>
            <a:ext cx="1109912" cy="2750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15" idx="2"/>
          </p:cNvCxnSpPr>
          <p:nvPr/>
        </p:nvCxnSpPr>
        <p:spPr>
          <a:xfrm flipH="1">
            <a:off x="6267710" y="955826"/>
            <a:ext cx="667557" cy="294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2215570" y="557401"/>
            <a:ext cx="629563" cy="374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lt1"/>
                </a:solidFill>
                <a:latin typeface="+mn-ea"/>
              </a:rPr>
              <a:t>嵌注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20485" y="581255"/>
            <a:ext cx="629563" cy="374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lt1"/>
                </a:solidFill>
                <a:latin typeface="+mn-ea"/>
              </a:rPr>
              <a:t>傍書</a:t>
            </a:r>
            <a:endParaRPr lang="ko-KR" altLang="en-US" sz="16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66681" y="5907507"/>
            <a:ext cx="333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70</a:t>
            </a:r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3125700" y="5932202"/>
            <a:ext cx="339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71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5648757" y="1541939"/>
            <a:ext cx="58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044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161936" y="1541939"/>
            <a:ext cx="58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046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13058" y="1541939"/>
            <a:ext cx="58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045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3465997" y="3682221"/>
            <a:ext cx="348533" cy="173390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093443" y="3904858"/>
            <a:ext cx="348533" cy="62072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79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/>
          <p:cNvSpPr txBox="1"/>
          <p:nvPr/>
        </p:nvSpPr>
        <p:spPr>
          <a:xfrm>
            <a:off x="0" y="49427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Arial Black" panose="020B0A04020102020204" pitchFamily="34" charset="0"/>
              </a:rPr>
              <a:t>Introduction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상한론은</a:t>
            </a:r>
            <a:r>
              <a:rPr lang="ko-KR" altLang="en-US" dirty="0" smtClean="0"/>
              <a:t> 다양한 경로로 유전되어 오늘에 이르렀다</a:t>
            </a:r>
            <a:r>
              <a:rPr lang="en-US" altLang="ko-KR" dirty="0" smtClean="0"/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장중경</a:t>
            </a:r>
            <a:r>
              <a:rPr lang="ko-KR" altLang="en-US" dirty="0" smtClean="0"/>
              <a:t> 개인의 </a:t>
            </a:r>
            <a:r>
              <a:rPr lang="ko-KR" altLang="en-US" dirty="0" err="1" smtClean="0"/>
              <a:t>저작이라기</a:t>
            </a:r>
            <a:r>
              <a:rPr lang="ko-KR" altLang="en-US" dirty="0" smtClean="0"/>
              <a:t> 보다는 역사적으로 누적된 지식의 집합이다</a:t>
            </a:r>
            <a:r>
              <a:rPr lang="en-US" altLang="ko-KR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상한론</a:t>
            </a:r>
            <a:r>
              <a:rPr lang="ko-KR" altLang="en-US" dirty="0" smtClean="0"/>
              <a:t> 형성에는 </a:t>
            </a:r>
            <a:r>
              <a:rPr lang="ko-KR" altLang="en-US" dirty="0" err="1" smtClean="0"/>
              <a:t>장중경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왕숙화가</a:t>
            </a:r>
            <a:r>
              <a:rPr lang="ko-KR" altLang="en-US" dirty="0" smtClean="0"/>
              <a:t> 기여하였다</a:t>
            </a:r>
            <a:r>
              <a:rPr lang="en-US" altLang="ko-KR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상한론</a:t>
            </a:r>
            <a:r>
              <a:rPr lang="ko-KR" altLang="en-US" dirty="0" smtClean="0"/>
              <a:t> 전승에는 북송 </a:t>
            </a:r>
            <a:r>
              <a:rPr lang="ko-KR" altLang="en-US" dirty="0" err="1" smtClean="0"/>
              <a:t>교정의서국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성무기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조개미가</a:t>
            </a:r>
            <a:r>
              <a:rPr lang="ko-KR" altLang="en-US" dirty="0" smtClean="0"/>
              <a:t> 기여하였다</a:t>
            </a:r>
            <a:r>
              <a:rPr lang="en-US" altLang="ko-KR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그렇다면 현존하는 </a:t>
            </a:r>
            <a:r>
              <a:rPr lang="en-US" altLang="ko-KR" dirty="0" smtClean="0"/>
              <a:t>&lt;</a:t>
            </a:r>
            <a:r>
              <a:rPr lang="ko-KR" altLang="en-US" dirty="0" err="1" smtClean="0"/>
              <a:t>상한론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은 어떤 것들이 있는가</a:t>
            </a:r>
            <a:r>
              <a:rPr lang="en-US" altLang="ko-KR" dirty="0" smtClean="0"/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이들 가운데 무엇을 기준으로 연구하고 공부해 나가야 할까</a:t>
            </a:r>
            <a:r>
              <a:rPr lang="en-US" altLang="ko-KR" dirty="0" smtClean="0"/>
              <a:t>?</a:t>
            </a:r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76256" b="12622"/>
          <a:stretch/>
        </p:blipFill>
        <p:spPr>
          <a:xfrm>
            <a:off x="0" y="4926228"/>
            <a:ext cx="9146177" cy="13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25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4448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金匱玉函經 </a:t>
            </a:r>
            <a:endParaRPr lang="ko-KR" altLang="en-US" sz="4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</a:rPr>
              <a:t>治平 </a:t>
            </a:r>
            <a:r>
              <a:rPr lang="en-US" altLang="ko-KR" dirty="0" smtClean="0">
                <a:latin typeface="맑은 고딕" panose="020B0503020000020004" pitchFamily="50" charset="-127"/>
              </a:rPr>
              <a:t>3</a:t>
            </a:r>
            <a:r>
              <a:rPr lang="ko-KR" altLang="en-US" dirty="0" smtClean="0">
                <a:latin typeface="맑은 고딕" panose="020B0503020000020004" pitchFamily="50" charset="-127"/>
              </a:rPr>
              <a:t>년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en-US" altLang="ko-KR" dirty="0" smtClean="0">
                <a:latin typeface="맑은 고딕" panose="020B0503020000020004" pitchFamily="50" charset="-127"/>
              </a:rPr>
              <a:t>1066) </a:t>
            </a:r>
            <a:r>
              <a:rPr lang="ko-KR" altLang="en-US" dirty="0">
                <a:latin typeface="맑은 고딕" panose="020B0503020000020004" pitchFamily="50" charset="-127"/>
              </a:rPr>
              <a:t>北宋 校正醫書局에서 </a:t>
            </a:r>
            <a:r>
              <a:rPr lang="en-US" altLang="ko-KR" dirty="0" smtClean="0">
                <a:latin typeface="맑은 고딕" panose="020B0503020000020004" pitchFamily="50" charset="-127"/>
              </a:rPr>
              <a:t>8</a:t>
            </a:r>
            <a:r>
              <a:rPr lang="ko-KR" altLang="en-US" dirty="0" smtClean="0">
                <a:latin typeface="맑은 고딕" panose="020B0503020000020004" pitchFamily="50" charset="-127"/>
              </a:rPr>
              <a:t>卷으로 </a:t>
            </a:r>
            <a:r>
              <a:rPr lang="ko-KR" altLang="en-US" dirty="0">
                <a:latin typeface="맑은 고딕" panose="020B0503020000020004" pitchFamily="50" charset="-127"/>
              </a:rPr>
              <a:t>간행함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간행 이후 南宋 시기에 한 차례 </a:t>
            </a:r>
            <a:r>
              <a:rPr lang="ko-KR" altLang="en-US" dirty="0" smtClean="0"/>
              <a:t>간행된 것으로 추정됨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康熙 刻本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가운데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南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宋 欽宗 趙桓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(1126-1127) 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避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諱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인 丸을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圓으로 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</a:rPr>
              <a:t>피휘한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것이 보임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청초 康熙 </a:t>
            </a:r>
            <a:r>
              <a:rPr lang="en-US" altLang="ko-KR" dirty="0" smtClean="0"/>
              <a:t>56</a:t>
            </a:r>
            <a:r>
              <a:rPr lang="ko-KR" altLang="en-US" dirty="0" smtClean="0"/>
              <a:t>년</a:t>
            </a:r>
            <a:r>
              <a:rPr lang="en-US" altLang="ko-KR" dirty="0"/>
              <a:t>(1717)</a:t>
            </a:r>
            <a:r>
              <a:rPr lang="ko-KR" altLang="en-US" dirty="0"/>
              <a:t>에 何焯의 手抄本을 접한 </a:t>
            </a:r>
            <a:r>
              <a:rPr lang="ko-KR" altLang="en-US" dirty="0" smtClean="0"/>
              <a:t>陳世杰 비로서 </a:t>
            </a:r>
            <a:r>
              <a:rPr lang="ko-KR" altLang="en-US" dirty="0"/>
              <a:t>이 책이 다시 </a:t>
            </a:r>
            <a:r>
              <a:rPr lang="ko-KR" altLang="en-US" dirty="0" smtClean="0"/>
              <a:t>간행함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널리 유통되지 않아 후대에 끼친 영향은 상대적으로 적으나 </a:t>
            </a:r>
            <a:r>
              <a:rPr lang="ko-KR" altLang="en-US" dirty="0" err="1" smtClean="0"/>
              <a:t>상한론</a:t>
            </a:r>
            <a:r>
              <a:rPr lang="ko-KR" altLang="en-US" dirty="0" smtClean="0"/>
              <a:t> 이본으로서 가치를 가짐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前論後方의 </a:t>
            </a:r>
            <a:r>
              <a:rPr lang="ko-KR" altLang="en-US" dirty="0" smtClean="0"/>
              <a:t>형식을 보임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前論後方은 초기 </a:t>
            </a:r>
            <a:r>
              <a:rPr lang="ko-KR" altLang="en-US" dirty="0" err="1"/>
              <a:t>상한잡병론</a:t>
            </a:r>
            <a:r>
              <a:rPr lang="ko-KR" altLang="en-US" dirty="0"/>
              <a:t> 형식으로 </a:t>
            </a:r>
            <a:r>
              <a:rPr lang="ko-KR" altLang="en-US" dirty="0" smtClean="0"/>
              <a:t>추정되나</a:t>
            </a:r>
            <a:r>
              <a:rPr lang="en-US" altLang="ko-KR" dirty="0" smtClean="0"/>
              <a:t>,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唐本 傷寒論 이후 方證同條가 보편화 됨</a:t>
            </a:r>
            <a:endParaRPr lang="ko-KR" alt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600" dirty="0" smtClean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21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442" y="678722"/>
            <a:ext cx="4119281" cy="55381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4" y="678722"/>
            <a:ext cx="4112745" cy="55829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6611779"/>
            <a:ext cx="9143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Ref : </a:t>
            </a:r>
            <a:r>
              <a:rPr lang="ko-KR" altLang="en-US" sz="1000" dirty="0" smtClean="0"/>
              <a:t>淸康熙</a:t>
            </a:r>
            <a:r>
              <a:rPr lang="en-US" altLang="ko-KR" sz="1000" dirty="0"/>
              <a:t>50</a:t>
            </a:r>
            <a:r>
              <a:rPr lang="ko-KR" altLang="en-US" sz="1000" dirty="0"/>
              <a:t>년</a:t>
            </a:r>
            <a:r>
              <a:rPr lang="en-US" altLang="ko-KR" sz="1000" dirty="0"/>
              <a:t>(1716) </a:t>
            </a:r>
            <a:r>
              <a:rPr lang="ko-KR" altLang="en-US" sz="1000" dirty="0"/>
              <a:t>陳世杰刻本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96129" y="1126432"/>
            <a:ext cx="1452087" cy="180623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879489" y="3447812"/>
            <a:ext cx="348533" cy="94295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79489" y="5379308"/>
            <a:ext cx="348533" cy="60351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401694" y="815546"/>
            <a:ext cx="348533" cy="38717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39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4448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唐本 傷寒論</a:t>
            </a:r>
            <a:endParaRPr lang="ko-KR" altLang="en-US" sz="4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千金要方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내용은 적으나 傷寒病과 雜病을 모두 담고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상한부분</a:t>
            </a:r>
            <a:r>
              <a:rPr lang="ko-KR" altLang="en-US" dirty="0" smtClean="0"/>
              <a:t> </a:t>
            </a:r>
            <a:endParaRPr lang="ko-KR" altLang="en-US" dirty="0" smtClean="0"/>
          </a:p>
          <a:p>
            <a:pPr lvl="2">
              <a:lnSpc>
                <a:spcPct val="150000"/>
              </a:lnSpc>
            </a:pPr>
            <a:r>
              <a:rPr lang="ko-KR" altLang="en-US" sz="1400" dirty="0" smtClean="0"/>
              <a:t>권</a:t>
            </a:r>
            <a:r>
              <a:rPr lang="en-US" altLang="ko-KR" sz="1400" dirty="0" smtClean="0"/>
              <a:t>09 </a:t>
            </a:r>
            <a:r>
              <a:rPr lang="ko-KR" altLang="en-US" sz="1400" dirty="0" smtClean="0"/>
              <a:t>傷寒例 第一</a:t>
            </a:r>
          </a:p>
          <a:p>
            <a:pPr lvl="2">
              <a:lnSpc>
                <a:spcPct val="150000"/>
              </a:lnSpc>
            </a:pPr>
            <a:r>
              <a:rPr lang="ko-KR" altLang="en-US" sz="1400" dirty="0" smtClean="0"/>
              <a:t>권</a:t>
            </a:r>
            <a:r>
              <a:rPr lang="en-US" altLang="ko-KR" sz="1400" dirty="0" smtClean="0"/>
              <a:t>09 </a:t>
            </a:r>
            <a:r>
              <a:rPr lang="ko-KR" altLang="en-US" sz="1400" dirty="0" smtClean="0"/>
              <a:t>發汗湯第五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宜吐第七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宜下第八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發汗吐下後第九</a:t>
            </a:r>
          </a:p>
          <a:p>
            <a:pPr lvl="2">
              <a:lnSpc>
                <a:spcPct val="150000"/>
              </a:lnSpc>
            </a:pPr>
            <a:r>
              <a:rPr lang="ko-KR" altLang="en-US" sz="1400" dirty="0" smtClean="0"/>
              <a:t>권</a:t>
            </a:r>
            <a:r>
              <a:rPr lang="en-US" altLang="ko-KR" sz="1400" dirty="0"/>
              <a:t>10 </a:t>
            </a:r>
            <a:r>
              <a:rPr lang="ko-KR" altLang="en-US" sz="1400" dirty="0"/>
              <a:t>勞復第二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잡병부분</a:t>
            </a:r>
            <a:endParaRPr lang="ko-KR" altLang="en-US" dirty="0"/>
          </a:p>
          <a:p>
            <a:pPr lvl="2">
              <a:lnSpc>
                <a:spcPct val="150000"/>
              </a:lnSpc>
            </a:pPr>
            <a:r>
              <a:rPr lang="ko-KR" altLang="en-US" sz="1400" dirty="0"/>
              <a:t>권</a:t>
            </a:r>
            <a:r>
              <a:rPr lang="en-US" altLang="ko-KR" sz="1400" dirty="0"/>
              <a:t>10 </a:t>
            </a:r>
            <a:r>
              <a:rPr lang="ko-KR" altLang="en-US" sz="1400" dirty="0"/>
              <a:t>百合第三</a:t>
            </a:r>
            <a:r>
              <a:rPr lang="en-US" altLang="ko-KR" sz="1400" dirty="0"/>
              <a:t>, </a:t>
            </a:r>
            <a:r>
              <a:rPr lang="ko-KR" altLang="en-US" sz="1400" dirty="0"/>
              <a:t>傷寒不發汗變成孤惑第四</a:t>
            </a:r>
            <a:r>
              <a:rPr lang="en-US" altLang="ko-KR" sz="1400" dirty="0"/>
              <a:t>, </a:t>
            </a:r>
            <a:r>
              <a:rPr lang="ko-KR" altLang="en-US" sz="1400" dirty="0"/>
              <a:t>傷寒發黃第五</a:t>
            </a:r>
            <a:r>
              <a:rPr lang="en-US" altLang="ko-KR" sz="1400" dirty="0"/>
              <a:t>, </a:t>
            </a:r>
            <a:r>
              <a:rPr lang="ko-KR" altLang="en-US" sz="1400" dirty="0"/>
              <a:t>溫瘧第六</a:t>
            </a:r>
          </a:p>
          <a:p>
            <a:pPr lvl="2">
              <a:lnSpc>
                <a:spcPct val="150000"/>
              </a:lnSpc>
            </a:pPr>
            <a:r>
              <a:rPr lang="ko-KR" altLang="en-US" sz="1400" dirty="0"/>
              <a:t>제</a:t>
            </a:r>
            <a:r>
              <a:rPr lang="en-US" altLang="ko-KR" sz="1400" dirty="0"/>
              <a:t>26 </a:t>
            </a:r>
            <a:r>
              <a:rPr lang="ko-KR" altLang="en-US" sz="1400" dirty="0" smtClean="0"/>
              <a:t>食治</a:t>
            </a: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千金翼方 </a:t>
            </a:r>
            <a:r>
              <a:rPr lang="en-US" altLang="ko-KR" dirty="0" smtClean="0"/>
              <a:t>: </a:t>
            </a:r>
            <a:r>
              <a:rPr lang="ko-KR" altLang="en-US" dirty="0" smtClean="0"/>
              <a:t>傷寒病에 </a:t>
            </a:r>
            <a:r>
              <a:rPr lang="ko-KR" altLang="en-US" dirty="0"/>
              <a:t>해당되는 내용만 있으나 내용이 비교적 완전하다</a:t>
            </a:r>
            <a:r>
              <a:rPr lang="en-US" altLang="ko-KR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상한부분</a:t>
            </a:r>
            <a:r>
              <a:rPr lang="ko-KR" altLang="en-US" dirty="0"/>
              <a:t> 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sz="1400" dirty="0"/>
              <a:t>권</a:t>
            </a:r>
            <a:r>
              <a:rPr lang="en-US" altLang="ko-KR" sz="1400" dirty="0"/>
              <a:t>09 </a:t>
            </a:r>
            <a:r>
              <a:rPr lang="ko-KR" altLang="en-US" sz="1400" dirty="0" smtClean="0"/>
              <a:t>太陽病用桂枝湯注第一   </a:t>
            </a:r>
            <a:r>
              <a:rPr lang="en-US" altLang="ko-KR" sz="1400" dirty="0" smtClean="0"/>
              <a:t>~   </a:t>
            </a:r>
            <a:r>
              <a:rPr lang="ko-KR" altLang="en-US" sz="1400" dirty="0"/>
              <a:t>少陽病狀第九</a:t>
            </a:r>
          </a:p>
          <a:p>
            <a:pPr lvl="2">
              <a:lnSpc>
                <a:spcPct val="150000"/>
              </a:lnSpc>
            </a:pPr>
            <a:r>
              <a:rPr lang="ko-KR" altLang="en-US" sz="1400" dirty="0"/>
              <a:t>권</a:t>
            </a:r>
            <a:r>
              <a:rPr lang="en-US" altLang="ko-KR" sz="1400" dirty="0"/>
              <a:t>10 </a:t>
            </a:r>
            <a:r>
              <a:rPr lang="ko-KR" altLang="en-US" sz="1400" dirty="0"/>
              <a:t>太陽病狀第一 </a:t>
            </a:r>
            <a:r>
              <a:rPr lang="ko-KR" altLang="en-US" sz="1400" dirty="0" smtClean="0"/>
              <a:t>  </a:t>
            </a:r>
            <a:r>
              <a:rPr lang="en-US" altLang="ko-KR" sz="1400" dirty="0" smtClean="0"/>
              <a:t>~   </a:t>
            </a:r>
            <a:r>
              <a:rPr lang="ko-KR" altLang="en-US" sz="1400" dirty="0"/>
              <a:t>陰易病已後勞復第七</a:t>
            </a:r>
            <a:endParaRPr lang="en-US" altLang="ko-KR" sz="1400" dirty="0"/>
          </a:p>
        </p:txBody>
      </p:sp>
      <p:grpSp>
        <p:nvGrpSpPr>
          <p:cNvPr id="6" name="그룹 5"/>
          <p:cNvGrpSpPr/>
          <p:nvPr/>
        </p:nvGrpSpPr>
        <p:grpSpPr>
          <a:xfrm>
            <a:off x="6026397" y="2509622"/>
            <a:ext cx="2366682" cy="723275"/>
            <a:chOff x="6456702" y="2644092"/>
            <a:chExt cx="2366682" cy="723275"/>
          </a:xfrm>
        </p:grpSpPr>
        <p:sp>
          <p:nvSpPr>
            <p:cNvPr id="2" name="직사각형 1"/>
            <p:cNvSpPr/>
            <p:nvPr/>
          </p:nvSpPr>
          <p:spPr>
            <a:xfrm>
              <a:off x="6456702" y="2951869"/>
              <a:ext cx="2366682" cy="4154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400" dirty="0" smtClean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江</a:t>
              </a:r>
              <a:r>
                <a:rPr lang="zh-TW" altLang="en-US" sz="1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南諸師</a:t>
              </a:r>
              <a:r>
                <a:rPr lang="en-US" altLang="zh-TW" sz="1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. </a:t>
              </a:r>
              <a:r>
                <a:rPr lang="zh-TW" altLang="en-US" sz="1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秘仲景要方不傳</a:t>
              </a:r>
              <a:r>
                <a:rPr lang="en-US" altLang="zh-TW" sz="1400" dirty="0" smtClean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.</a:t>
              </a:r>
              <a:endPara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456702" y="2644092"/>
              <a:ext cx="22300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solidFill>
                    <a:schemeClr val="accent5"/>
                  </a:solidFill>
                </a:rPr>
                <a:t>千金要方 卷第九 </a:t>
              </a:r>
              <a:r>
                <a:rPr lang="en-US" altLang="zh-TW" sz="1400" dirty="0">
                  <a:solidFill>
                    <a:schemeClr val="accent5"/>
                  </a:solidFill>
                </a:rPr>
                <a:t>&gt; </a:t>
              </a:r>
              <a:r>
                <a:rPr lang="zh-TW" altLang="en-US" sz="1400" dirty="0">
                  <a:solidFill>
                    <a:schemeClr val="accent5"/>
                  </a:solidFill>
                </a:rPr>
                <a:t>傷寒上 </a:t>
              </a:r>
              <a:endParaRPr lang="ko-KR" altLang="en-US" sz="1400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687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22917" y="530494"/>
            <a:ext cx="4198742" cy="5547340"/>
            <a:chOff x="4650217" y="869051"/>
            <a:chExt cx="4198742" cy="554734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94" r="52789" b="10377"/>
            <a:stretch/>
          </p:blipFill>
          <p:spPr>
            <a:xfrm>
              <a:off x="4650217" y="869051"/>
              <a:ext cx="4198742" cy="554734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8173939" y="1073419"/>
              <a:ext cx="302147" cy="515555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6" t="19595" r="55576" b="10376"/>
          <a:stretch/>
        </p:blipFill>
        <p:spPr>
          <a:xfrm>
            <a:off x="4819242" y="530494"/>
            <a:ext cx="3998181" cy="556428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61177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/>
              <a:t>Ref : </a:t>
            </a:r>
            <a:r>
              <a:rPr lang="ko-KR" altLang="en-US" sz="1000" dirty="0" smtClean="0"/>
              <a:t>江戶醫學影北宋本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70444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3" t="13639" r="3391" b="8731"/>
          <a:stretch/>
        </p:blipFill>
        <p:spPr>
          <a:xfrm>
            <a:off x="870694" y="653536"/>
            <a:ext cx="3653885" cy="56415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"/>
          <a:stretch/>
        </p:blipFill>
        <p:spPr>
          <a:xfrm>
            <a:off x="4524579" y="653536"/>
            <a:ext cx="3657600" cy="561242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7636643" y="903328"/>
            <a:ext cx="294199" cy="5112841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30740" y="900491"/>
            <a:ext cx="274281" cy="5115677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605956" y="3804377"/>
            <a:ext cx="329753" cy="232178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354620" y="2713389"/>
            <a:ext cx="306996" cy="341276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103283" y="867199"/>
            <a:ext cx="319793" cy="525895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864743" y="869866"/>
            <a:ext cx="275192" cy="429418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61177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/>
              <a:t>Ref : </a:t>
            </a:r>
            <a:r>
              <a:rPr lang="ko-KR" altLang="en-US" sz="1000" dirty="0" smtClean="0"/>
              <a:t>日本文政十二年</a:t>
            </a:r>
            <a:r>
              <a:rPr lang="zh-TW" altLang="en-US" sz="1000" dirty="0" smtClean="0"/>
              <a:t>翻</a:t>
            </a:r>
            <a:r>
              <a:rPr lang="zh-TW" altLang="en-US" sz="1000" dirty="0"/>
              <a:t>刻元大</a:t>
            </a:r>
            <a:r>
              <a:rPr lang="zh-TW" altLang="en-US" sz="1000" dirty="0" smtClean="0"/>
              <a:t>德本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77474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" t="14377" r="2618" b="9217"/>
          <a:stretch/>
        </p:blipFill>
        <p:spPr>
          <a:xfrm>
            <a:off x="586677" y="604267"/>
            <a:ext cx="7855889" cy="54415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56519" y="768628"/>
            <a:ext cx="294199" cy="511284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630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4448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淳化本 傷寒論</a:t>
            </a:r>
            <a:endParaRPr lang="ko-KR" altLang="en-US" sz="4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高繼沖編</a:t>
            </a:r>
            <a:r>
              <a:rPr lang="zh-TW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錄本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高繼沖</a:t>
            </a:r>
            <a:endParaRPr lang="en-US" altLang="zh-TW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400" dirty="0" smtClean="0"/>
              <a:t>五代十國 </a:t>
            </a:r>
            <a:r>
              <a:rPr lang="ko-KR" altLang="en-US" sz="1400" dirty="0"/>
              <a:t>시대 </a:t>
            </a:r>
            <a:r>
              <a:rPr lang="ko-KR" altLang="en-US" sz="1400" dirty="0" smtClean="0"/>
              <a:t>十國 </a:t>
            </a:r>
            <a:r>
              <a:rPr lang="ko-KR" altLang="en-US" sz="1400" dirty="0"/>
              <a:t>가운데 하나인 荊南國의 마지막 </a:t>
            </a:r>
            <a:r>
              <a:rPr lang="ko-KR" altLang="en-US" sz="1400" dirty="0" smtClean="0"/>
              <a:t>임금</a:t>
            </a: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r>
              <a:rPr lang="en-US" altLang="ko-KR" sz="1400" dirty="0"/>
              <a:t>963</a:t>
            </a:r>
            <a:r>
              <a:rPr lang="ko-KR" altLang="en-US" sz="1400" dirty="0"/>
              <a:t>년 나라가 망하고 송에 귀속된 후에 宋의 </a:t>
            </a:r>
            <a:r>
              <a:rPr lang="ko-KR" altLang="en-US" sz="1400" dirty="0" smtClean="0"/>
              <a:t>節度使로 </a:t>
            </a:r>
            <a:r>
              <a:rPr lang="ko-KR" altLang="en-US" sz="1400" dirty="0" smtClean="0"/>
              <a:t>부임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高繼沖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開寶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968~975)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년간에 자신의 編錄本을 宋 조정에 진상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太平聖惠方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송 </a:t>
            </a:r>
            <a:r>
              <a:rPr lang="ko-KR" altLang="en-US" dirty="0" smtClean="0"/>
              <a:t>조정이 太平興國 </a:t>
            </a:r>
            <a:r>
              <a:rPr lang="en-US" altLang="ko-KR" dirty="0"/>
              <a:t>3</a:t>
            </a:r>
            <a:r>
              <a:rPr lang="ko-KR" altLang="en-US" dirty="0"/>
              <a:t>년</a:t>
            </a:r>
            <a:r>
              <a:rPr lang="en-US" altLang="ko-KR" dirty="0"/>
              <a:t>(987) </a:t>
            </a:r>
            <a:r>
              <a:rPr lang="ko-KR" altLang="en-US" dirty="0" smtClean="0"/>
              <a:t>의관을 조직하여 </a:t>
            </a:r>
            <a:r>
              <a:rPr lang="ko-KR" altLang="en-US" dirty="0"/>
              <a:t>여러 </a:t>
            </a:r>
            <a:r>
              <a:rPr lang="ko-KR" altLang="en-US" dirty="0" err="1"/>
              <a:t>의방서들을</a:t>
            </a:r>
            <a:r>
              <a:rPr lang="ko-KR" altLang="en-US" dirty="0"/>
              <a:t> </a:t>
            </a:r>
            <a:r>
              <a:rPr lang="ko-KR" altLang="en-US" dirty="0" smtClean="0"/>
              <a:t>토대로 저술하여 淳化 </a:t>
            </a:r>
            <a:r>
              <a:rPr lang="en-US" altLang="ko-KR" dirty="0"/>
              <a:t>3</a:t>
            </a:r>
            <a:r>
              <a:rPr lang="ko-KR" altLang="en-US" dirty="0"/>
              <a:t>년</a:t>
            </a:r>
            <a:r>
              <a:rPr lang="en-US" altLang="ko-KR" dirty="0"/>
              <a:t>(992) </a:t>
            </a:r>
            <a:r>
              <a:rPr lang="ko-KR" altLang="en-US" dirty="0"/>
              <a:t>완성하여 </a:t>
            </a:r>
            <a:r>
              <a:rPr lang="ko-KR" altLang="en-US" dirty="0" smtClean="0"/>
              <a:t>간행한 </a:t>
            </a:r>
            <a:r>
              <a:rPr lang="ko-KR" altLang="en-US" dirty="0" err="1" smtClean="0"/>
              <a:t>관찬의서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전체 </a:t>
            </a:r>
            <a:r>
              <a:rPr lang="en-US" altLang="ko-KR" dirty="0"/>
              <a:t>100</a:t>
            </a:r>
            <a:r>
              <a:rPr lang="ko-KR" altLang="en-US" dirty="0" smtClean="0"/>
              <a:t>권 가운데 권</a:t>
            </a:r>
            <a:r>
              <a:rPr lang="en-US" altLang="ko-KR" dirty="0" smtClean="0"/>
              <a:t>8-14</a:t>
            </a:r>
            <a:r>
              <a:rPr lang="ko-KR" altLang="en-US" dirty="0"/>
              <a:t>까지 傷寒에 대한 </a:t>
            </a:r>
            <a:r>
              <a:rPr lang="ko-KR" altLang="en-US" dirty="0" smtClean="0"/>
              <a:t>내용이며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특히 </a:t>
            </a:r>
            <a:r>
              <a:rPr lang="ko-KR" altLang="en-US" dirty="0"/>
              <a:t>권</a:t>
            </a:r>
            <a:r>
              <a:rPr lang="en-US" altLang="ko-KR" dirty="0"/>
              <a:t>8</a:t>
            </a:r>
            <a:r>
              <a:rPr lang="ko-KR" altLang="en-US" dirty="0"/>
              <a:t>은 내용과 체제 상 </a:t>
            </a:r>
            <a:r>
              <a:rPr lang="ko-KR" altLang="en-US" dirty="0" err="1" smtClean="0"/>
              <a:t>상한론의</a:t>
            </a:r>
            <a:r>
              <a:rPr lang="ko-KR" altLang="en-US" dirty="0" smtClean="0"/>
              <a:t> 古本으로 추정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高繼沖編</a:t>
            </a:r>
            <a:r>
              <a:rPr lang="zh-TW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錄</a:t>
            </a:r>
            <a:r>
              <a:rPr lang="zh-TW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本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토대로 하였을까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600" dirty="0" smtClean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9682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336365" y="438769"/>
            <a:ext cx="8321603" cy="6173010"/>
            <a:chOff x="336365" y="438769"/>
            <a:chExt cx="8321603" cy="617301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5" t="8623" r="4504" b="6262"/>
            <a:stretch/>
          </p:blipFill>
          <p:spPr>
            <a:xfrm>
              <a:off x="336365" y="502507"/>
              <a:ext cx="4149174" cy="610927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8" t="7857" r="50901" b="6645"/>
            <a:stretch/>
          </p:blipFill>
          <p:spPr>
            <a:xfrm>
              <a:off x="4456636" y="438769"/>
              <a:ext cx="4201332" cy="6173010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0" y="6611779"/>
            <a:ext cx="9143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/>
              <a:t>Ref : </a:t>
            </a:r>
            <a:r>
              <a:rPr lang="ko-KR" altLang="en-US" sz="1000" dirty="0" smtClean="0"/>
              <a:t>金澤文庫所</a:t>
            </a:r>
            <a:r>
              <a:rPr lang="zh-TW" altLang="en-US" sz="1000" dirty="0" smtClean="0"/>
              <a:t>藏本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8117008" y="700217"/>
            <a:ext cx="409086" cy="5787060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52735" y="843586"/>
            <a:ext cx="600947" cy="497232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519621" y="3573616"/>
            <a:ext cx="354957" cy="224229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39697" y="843585"/>
            <a:ext cx="313038" cy="258335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62616" y="843584"/>
            <a:ext cx="1726793" cy="4972329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99982" y="3573616"/>
            <a:ext cx="261986" cy="224229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59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" t="7729" r="4504" b="6899"/>
          <a:stretch/>
        </p:blipFill>
        <p:spPr>
          <a:xfrm>
            <a:off x="313038" y="480423"/>
            <a:ext cx="8421027" cy="583799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705600" y="606510"/>
            <a:ext cx="280086" cy="486635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515646" y="683741"/>
            <a:ext cx="285586" cy="5527589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11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4448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宋本 傷寒論</a:t>
            </a:r>
            <a:endParaRPr lang="ko-KR" altLang="en-US" sz="4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大字本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</a:rPr>
              <a:t>治平 </a:t>
            </a:r>
            <a:r>
              <a:rPr lang="en-US" altLang="ko-KR" dirty="0">
                <a:latin typeface="맑은 고딕" panose="020B0503020000020004" pitchFamily="50" charset="-127"/>
              </a:rPr>
              <a:t>2</a:t>
            </a:r>
            <a:r>
              <a:rPr lang="ko-KR" altLang="en-US" dirty="0">
                <a:latin typeface="맑은 고딕" panose="020B0503020000020004" pitchFamily="50" charset="-127"/>
              </a:rPr>
              <a:t>년</a:t>
            </a:r>
            <a:r>
              <a:rPr lang="en-US" altLang="ko-KR" dirty="0">
                <a:latin typeface="맑은 고딕" panose="020B0503020000020004" pitchFamily="50" charset="-127"/>
              </a:rPr>
              <a:t>(1065) </a:t>
            </a:r>
            <a:r>
              <a:rPr lang="ko-KR" altLang="en-US" dirty="0">
                <a:latin typeface="맑은 고딕" panose="020B0503020000020004" pitchFamily="50" charset="-127"/>
              </a:rPr>
              <a:t>北宋 </a:t>
            </a:r>
            <a:r>
              <a:rPr lang="ko-KR" altLang="en-US" dirty="0" smtClean="0">
                <a:latin typeface="맑은 고딕" panose="020B0503020000020004" pitchFamily="50" charset="-127"/>
              </a:rPr>
              <a:t>校正醫書局에서 </a:t>
            </a:r>
            <a:r>
              <a:rPr lang="ko-KR" altLang="en-US" dirty="0" err="1" smtClean="0">
                <a:latin typeface="맑은 고딕" panose="020B0503020000020004" pitchFamily="50" charset="-127"/>
              </a:rPr>
              <a:t>상한론을</a:t>
            </a:r>
            <a:r>
              <a:rPr lang="ko-KR" altLang="en-US" dirty="0" smtClean="0"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</a:rPr>
              <a:t>교정하여 </a:t>
            </a:r>
            <a:r>
              <a:rPr lang="en-US" altLang="ko-KR" dirty="0">
                <a:latin typeface="맑은 고딕" panose="020B0503020000020004" pitchFamily="50" charset="-127"/>
              </a:rPr>
              <a:t>10</a:t>
            </a:r>
            <a:r>
              <a:rPr lang="ko-KR" altLang="en-US" dirty="0">
                <a:latin typeface="맑은 고딕" panose="020B0503020000020004" pitchFamily="50" charset="-127"/>
              </a:rPr>
              <a:t>卷 </a:t>
            </a:r>
            <a:r>
              <a:rPr lang="en-US" altLang="ko-KR" dirty="0">
                <a:latin typeface="맑은 고딕" panose="020B0503020000020004" pitchFamily="50" charset="-127"/>
              </a:rPr>
              <a:t>22</a:t>
            </a:r>
            <a:r>
              <a:rPr lang="ko-KR" altLang="en-US" dirty="0">
                <a:latin typeface="맑은 고딕" panose="020B0503020000020004" pitchFamily="50" charset="-127"/>
              </a:rPr>
              <a:t>篇으로 </a:t>
            </a:r>
            <a:r>
              <a:rPr lang="ko-KR" altLang="en-US" dirty="0" smtClean="0">
                <a:latin typeface="맑은 고딕" panose="020B0503020000020004" pitchFamily="50" charset="-127"/>
              </a:rPr>
              <a:t>간행함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맑은 고딕" panose="020B0503020000020004" pitchFamily="50" charset="-127"/>
              </a:rPr>
              <a:t>상한잡병론</a:t>
            </a:r>
            <a:r>
              <a:rPr lang="ko-KR" altLang="en-US" dirty="0" smtClean="0"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</a:rPr>
              <a:t>가운데 상한 </a:t>
            </a:r>
            <a:r>
              <a:rPr lang="ko-KR" altLang="en-US" dirty="0" smtClean="0">
                <a:latin typeface="맑은 고딕" panose="020B0503020000020004" pitchFamily="50" charset="-127"/>
              </a:rPr>
              <a:t>부분 </a:t>
            </a:r>
            <a:r>
              <a:rPr lang="ko-KR" altLang="en-US" dirty="0" smtClean="0">
                <a:latin typeface="맑은 고딕" panose="020B0503020000020004" pitchFamily="50" charset="-127"/>
              </a:rPr>
              <a:t>傳本으로 만들어짐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高繼沖編</a:t>
            </a:r>
            <a:r>
              <a:rPr lang="zh-TW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錄</a:t>
            </a:r>
            <a:r>
              <a:rPr lang="zh-TW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本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사용되었을까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lvl="2"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《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傷寒論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》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序：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開寶中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節度使高繼沖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曾編錄進上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其文理舛錯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未嘗考正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歷代雖藏之書府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亦闕於讐校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是使治病之流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舉天下無或知者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</a:p>
          <a:p>
            <a:pPr lvl="2">
              <a:lnSpc>
                <a:spcPct val="150000"/>
              </a:lnSpc>
            </a:pPr>
            <a:endParaRPr lang="en-US" altLang="ko-KR" sz="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小字本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大字本 간행 후 보급과 열람의 편의를 위해 小字로 </a:t>
            </a:r>
            <a:r>
              <a:rPr lang="ko-KR" altLang="en-US" dirty="0" err="1"/>
              <a:t>재간행</a:t>
            </a:r>
            <a:r>
              <a:rPr lang="ko-KR" altLang="en-US" dirty="0"/>
              <a:t> 됨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浙路小字本과 </a:t>
            </a:r>
            <a:r>
              <a:rPr lang="zh-TW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國子監小字</a:t>
            </a:r>
            <a:r>
              <a:rPr lang="zh-TW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本</a:t>
            </a:r>
            <a:r>
              <a:rPr lang="en-US" altLang="zh-TW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(1088)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ko-KR" altLang="en-US" dirty="0"/>
              <a:t>존재하였으며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후자는 趙開美 仲景全書의 모태가 됨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sz="600" dirty="0" smtClean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6540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anose="020B0503020000020004" pitchFamily="50" charset="-127"/>
              </a:rPr>
              <a:t>초기 상한잡병론의 내용 </a:t>
            </a:r>
            <a:r>
              <a:rPr lang="en-US" altLang="ko-KR" sz="1400" dirty="0" smtClean="0">
                <a:latin typeface="맑은 고딕" panose="020B0503020000020004" pitchFamily="50" charset="-127"/>
              </a:rPr>
              <a:t>(</a:t>
            </a:r>
            <a:r>
              <a:rPr lang="zh-CN" altLang="en-US" sz="1400" dirty="0" smtClean="0"/>
              <a:t>马继兴</a:t>
            </a:r>
            <a:r>
              <a:rPr lang="en-US" altLang="ko-KR" sz="1400" dirty="0" smtClean="0"/>
              <a:t>)</a:t>
            </a:r>
            <a:endParaRPr lang="ko-KR" altLang="en-US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</a:rPr>
              <a:t>脈法</a:t>
            </a:r>
            <a:r>
              <a:rPr lang="en-US" altLang="ko-KR" sz="1600" dirty="0" smtClean="0">
                <a:latin typeface="맑은 고딕" panose="020B0503020000020004" pitchFamily="50" charset="-127"/>
              </a:rPr>
              <a:t>		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《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傷寒論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》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및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《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金匱玉函經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》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의 辨脈法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《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상한론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》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平脈法  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</a:rPr>
              <a:t>傷寒病</a:t>
            </a:r>
            <a:r>
              <a:rPr lang="en-US" altLang="ko-KR" sz="1600" dirty="0" smtClean="0">
                <a:latin typeface="맑은 고딕" panose="020B0503020000020004" pitchFamily="50" charset="-127"/>
              </a:rPr>
              <a:t>		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《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상한론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》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및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《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</a:rPr>
              <a:t>금궤옥함경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》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의 주요내용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(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六經病證治 및 “可與不可” 諸篇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)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</a:rPr>
              <a:t>雜病</a:t>
            </a:r>
            <a:r>
              <a:rPr lang="en-US" altLang="ko-KR" sz="1600" dirty="0" smtClean="0">
                <a:latin typeface="맑은 고딕" panose="020B0503020000020004" pitchFamily="50" charset="-127"/>
              </a:rPr>
              <a:t>		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《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금궤요략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》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의 주요내용 </a:t>
            </a:r>
          </a:p>
          <a:p>
            <a:pPr lvl="2">
              <a:lnSpc>
                <a:spcPct val="20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</a:rPr>
              <a:t>婦人病</a:t>
            </a:r>
            <a:r>
              <a:rPr lang="en-US" altLang="ko-KR" sz="1400" dirty="0" smtClean="0">
                <a:latin typeface="맑은 고딕" panose="020B0503020000020004" pitchFamily="50" charset="-127"/>
              </a:rPr>
              <a:t>	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《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금궤요략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》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의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개 篇 </a:t>
            </a:r>
          </a:p>
          <a:p>
            <a:pPr lvl="2">
              <a:lnSpc>
                <a:spcPct val="20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</a:rPr>
              <a:t>小兒病</a:t>
            </a:r>
            <a:r>
              <a:rPr lang="en-US" altLang="ko-KR" sz="1400" dirty="0" smtClean="0">
                <a:latin typeface="맑은 고딕" panose="020B0503020000020004" pitchFamily="50" charset="-127"/>
              </a:rPr>
              <a:t>	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《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금궤요략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》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의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개 처방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( 《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脈經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》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의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개 篇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</a:rPr>
              <a:t>食禁</a:t>
            </a:r>
            <a:r>
              <a:rPr lang="en-US" altLang="ko-KR" sz="1600" dirty="0" smtClean="0">
                <a:latin typeface="맑은 고딕" panose="020B0503020000020004" pitchFamily="50" charset="-127"/>
              </a:rPr>
              <a:t>	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《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금궤요략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》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의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개 篇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※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현존 宋本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《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상한론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》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의 傷寒例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《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금궤옥함경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》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의 證治總例는 후대 삽입된 내용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lang="ko-KR" altLang="en-US" sz="6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 smtClean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448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原始 傷寒論</a:t>
            </a:r>
            <a:endParaRPr lang="ko-KR" altLang="en-US" sz="4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481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611779"/>
            <a:ext cx="9143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/>
              <a:t>Ref : </a:t>
            </a:r>
            <a:r>
              <a:rPr lang="zh-TW" altLang="en-US" sz="1000" dirty="0"/>
              <a:t>仲景全書本 </a:t>
            </a:r>
            <a:r>
              <a:rPr lang="en-US" altLang="zh-TW" sz="1000" dirty="0"/>
              <a:t>(</a:t>
            </a:r>
            <a:r>
              <a:rPr lang="zh-TW" altLang="en-US" sz="1000" dirty="0"/>
              <a:t>中醫科學院 所藏本</a:t>
            </a:r>
            <a:r>
              <a:rPr lang="en-US" altLang="zh-TW" sz="1000" dirty="0"/>
              <a:t>)</a:t>
            </a:r>
            <a:endParaRPr lang="ko-KR" altLang="en-US" sz="10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847065" y="757022"/>
            <a:ext cx="7593496" cy="5454595"/>
            <a:chOff x="954157" y="938254"/>
            <a:chExt cx="7593496" cy="545459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2103" t="5933" r="5927" b="1023"/>
            <a:stretch/>
          </p:blipFill>
          <p:spPr>
            <a:xfrm>
              <a:off x="4723075" y="938254"/>
              <a:ext cx="3824578" cy="545459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l="3481" t="4227" r="4836" b="1853"/>
            <a:stretch/>
          </p:blipFill>
          <p:spPr>
            <a:xfrm rot="60000">
              <a:off x="954157" y="938254"/>
              <a:ext cx="3768918" cy="5454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4048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28152" y="564470"/>
            <a:ext cx="7887693" cy="5764640"/>
            <a:chOff x="620202" y="795130"/>
            <a:chExt cx="7887693" cy="576464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l="3949" t="3638" r="3361" b="1537"/>
            <a:stretch/>
          </p:blipFill>
          <p:spPr>
            <a:xfrm>
              <a:off x="4587902" y="795130"/>
              <a:ext cx="3919993" cy="565337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2499" t="4470" r="5386" b="1470"/>
            <a:stretch/>
          </p:blipFill>
          <p:spPr>
            <a:xfrm>
              <a:off x="620202" y="858820"/>
              <a:ext cx="3951797" cy="5700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1456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44803" y="628248"/>
            <a:ext cx="7451546" cy="5643661"/>
            <a:chOff x="943658" y="768291"/>
            <a:chExt cx="7451546" cy="564366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4070" t="2780" r="3692" b="2538"/>
            <a:stretch/>
          </p:blipFill>
          <p:spPr>
            <a:xfrm>
              <a:off x="943658" y="866691"/>
              <a:ext cx="3827125" cy="554526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3142" t="1994" r="6611" b="1395"/>
            <a:stretch/>
          </p:blipFill>
          <p:spPr>
            <a:xfrm rot="-60000">
              <a:off x="4676741" y="768291"/>
              <a:ext cx="3718463" cy="5611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8494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972851" y="743348"/>
            <a:ext cx="7238554" cy="5437323"/>
            <a:chOff x="1038754" y="899867"/>
            <a:chExt cx="7238554" cy="543732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5768" t="2630" r="4721" b="2431"/>
            <a:stretch/>
          </p:blipFill>
          <p:spPr>
            <a:xfrm>
              <a:off x="1038754" y="899867"/>
              <a:ext cx="3628662" cy="543732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2487" t="2776" r="4383" b="2431"/>
            <a:stretch/>
          </p:blipFill>
          <p:spPr>
            <a:xfrm>
              <a:off x="4532244" y="899867"/>
              <a:ext cx="3745064" cy="5373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744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567" t="4481" r="5348" b="1810"/>
          <a:stretch/>
        </p:blipFill>
        <p:spPr>
          <a:xfrm>
            <a:off x="4809043" y="698497"/>
            <a:ext cx="3864333" cy="54841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763" t="3549" r="3334" b="1667"/>
          <a:stretch/>
        </p:blipFill>
        <p:spPr>
          <a:xfrm>
            <a:off x="508464" y="698497"/>
            <a:ext cx="3940696" cy="561957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38810" y="829602"/>
            <a:ext cx="349858" cy="536632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741209" y="804739"/>
            <a:ext cx="1455090" cy="537527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765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4448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注解傷寒論</a:t>
            </a:r>
            <a:endParaRPr lang="ko-KR" altLang="en-US" sz="4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맑은 고딕" panose="020B0503020000020004" pitchFamily="50" charset="-127"/>
              </a:rPr>
              <a:t>1144</a:t>
            </a:r>
            <a:r>
              <a:rPr lang="ko-KR" altLang="en-US" dirty="0">
                <a:latin typeface="맑은 고딕" panose="020B0503020000020004" pitchFamily="50" charset="-127"/>
              </a:rPr>
              <a:t>년 金代 成無己에 의해 </a:t>
            </a:r>
            <a:r>
              <a:rPr lang="ko-KR" altLang="en-US" dirty="0" smtClean="0">
                <a:latin typeface="맑은 고딕" panose="020B0503020000020004" pitchFamily="50" charset="-127"/>
              </a:rPr>
              <a:t>만들어진 최초의 </a:t>
            </a:r>
            <a:r>
              <a:rPr lang="ko-KR" altLang="en-US" dirty="0">
                <a:latin typeface="맑은 고딕" panose="020B0503020000020004" pitchFamily="50" charset="-127"/>
              </a:rPr>
              <a:t>전체 </a:t>
            </a:r>
            <a:r>
              <a:rPr lang="ko-KR" altLang="en-US" dirty="0" err="1" smtClean="0">
                <a:latin typeface="맑은 고딕" panose="020B0503020000020004" pitchFamily="50" charset="-127"/>
              </a:rPr>
              <a:t>주석본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</a:rPr>
              <a:t>金 大定 </a:t>
            </a:r>
            <a:r>
              <a:rPr lang="en-US" altLang="ko-KR" dirty="0">
                <a:latin typeface="맑은 고딕" panose="020B0503020000020004" pitchFamily="50" charset="-127"/>
              </a:rPr>
              <a:t>12</a:t>
            </a:r>
            <a:r>
              <a:rPr lang="ko-KR" altLang="en-US" dirty="0">
                <a:latin typeface="맑은 고딕" panose="020B0503020000020004" pitchFamily="50" charset="-127"/>
              </a:rPr>
              <a:t>년</a:t>
            </a:r>
            <a:r>
              <a:rPr lang="en-US" altLang="ko-KR" dirty="0">
                <a:latin typeface="맑은 고딕" panose="020B0503020000020004" pitchFamily="50" charset="-127"/>
              </a:rPr>
              <a:t>(1172</a:t>
            </a:r>
            <a:r>
              <a:rPr lang="en-US" altLang="ko-KR" dirty="0" smtClean="0">
                <a:latin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</a:rPr>
              <a:t>成無己</a:t>
            </a:r>
            <a:r>
              <a:rPr lang="ko-KR" altLang="en-US" dirty="0" smtClean="0">
                <a:latin typeface="맑은 고딕" panose="020B0503020000020004" pitchFamily="50" charset="-127"/>
              </a:rPr>
              <a:t> 사후에 비로소 간행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</a:rPr>
              <a:t>당시 간본은 현전하지 않으나 수차례 간행되어 현재에 이름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 smtClean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anose="020B0503020000020004" pitchFamily="50" charset="-127"/>
              </a:rPr>
              <a:t>이 책의 광범위한 유통으로 인해 </a:t>
            </a:r>
            <a:r>
              <a:rPr lang="ko-KR" altLang="en-US" dirty="0" err="1" smtClean="0">
                <a:latin typeface="맑은 고딕" panose="020B0503020000020004" pitchFamily="50" charset="-127"/>
              </a:rPr>
              <a:t>송본</a:t>
            </a:r>
            <a:r>
              <a:rPr lang="ko-KR" altLang="en-US" dirty="0" smtClean="0">
                <a:latin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</a:rPr>
              <a:t>상한론</a:t>
            </a:r>
            <a:r>
              <a:rPr lang="ko-KR" altLang="en-US" dirty="0" smtClean="0">
                <a:latin typeface="맑은 고딕" panose="020B0503020000020004" pitchFamily="50" charset="-127"/>
              </a:rPr>
              <a:t> 유통이 저해되었다고 추정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맑은 고딕" panose="020B0503020000020004" pitchFamily="50" charset="-127"/>
              </a:rPr>
              <a:t>상한론</a:t>
            </a:r>
            <a:r>
              <a:rPr lang="ko-KR" altLang="en-US" dirty="0" smtClean="0">
                <a:latin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</a:rPr>
              <a:t>관련서들은</a:t>
            </a:r>
            <a:r>
              <a:rPr lang="ko-KR" altLang="en-US" dirty="0" smtClean="0">
                <a:latin typeface="맑은 고딕" panose="020B0503020000020004" pitchFamily="50" charset="-127"/>
              </a:rPr>
              <a:t> 대부분 이 책을 인용서로 하고 있음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맑은 고딕" panose="020B0503020000020004" pitchFamily="50" charset="-127"/>
              </a:rPr>
              <a:t>상한론</a:t>
            </a:r>
            <a:r>
              <a:rPr lang="ko-KR" altLang="en-US" dirty="0" smtClean="0">
                <a:latin typeface="맑은 고딕" panose="020B0503020000020004" pitchFamily="50" charset="-127"/>
              </a:rPr>
              <a:t> 보급과 연구에 전기를 마련했다고 평가됨</a:t>
            </a:r>
            <a:endParaRPr lang="en-US" altLang="ko-KR" dirty="0" smtClean="0">
              <a:latin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3364" y="5100716"/>
            <a:ext cx="7763436" cy="6959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昨者, 解后聊攝成公,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……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《傷寒論》十卷, 出以示僕. 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……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又皆引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《內經》, 旁牽衆說, 方法之辨, 莫不允當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23363" y="4771587"/>
            <a:ext cx="1949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chemeClr val="accent5"/>
                </a:solidFill>
              </a:rPr>
              <a:t>註解傷寒論序 </a:t>
            </a:r>
            <a:r>
              <a:rPr lang="en-US" altLang="zh-TW" sz="1400" dirty="0">
                <a:solidFill>
                  <a:schemeClr val="accent5"/>
                </a:solidFill>
              </a:rPr>
              <a:t>(</a:t>
            </a:r>
            <a:r>
              <a:rPr lang="ko-KR" altLang="en-US" sz="1400" dirty="0">
                <a:solidFill>
                  <a:schemeClr val="accent5"/>
                </a:solidFill>
              </a:rPr>
              <a:t>嚴器之</a:t>
            </a:r>
            <a:r>
              <a:rPr lang="en-US" altLang="ko-KR" sz="1400" dirty="0">
                <a:solidFill>
                  <a:schemeClr val="accent5"/>
                </a:solidFill>
              </a:rPr>
              <a:t>)</a:t>
            </a:r>
            <a:endParaRPr lang="ko-KR" altLang="en-US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972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" y="0"/>
            <a:ext cx="9144001" cy="6851043"/>
            <a:chOff x="-1" y="0"/>
            <a:chExt cx="9144001" cy="685104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1513" y="0"/>
              <a:ext cx="4492487" cy="685104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4492487" cy="6851043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7243637" y="647934"/>
            <a:ext cx="739473" cy="572901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64257" y="858742"/>
            <a:ext cx="4603806" cy="551820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611779"/>
            <a:ext cx="9143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/>
              <a:t>Ref : </a:t>
            </a:r>
            <a:r>
              <a:rPr lang="zh-TW" altLang="en-US" sz="1000" dirty="0" smtClean="0"/>
              <a:t>明嘉靖汪濟明刊本</a:t>
            </a:r>
            <a:r>
              <a:rPr lang="en-US" altLang="zh-TW" sz="1000" dirty="0" smtClean="0"/>
              <a:t>(</a:t>
            </a:r>
            <a:r>
              <a:rPr lang="ko-KR" altLang="en-US" sz="1000" dirty="0"/>
              <a:t>四部叢刊本</a:t>
            </a:r>
            <a:r>
              <a:rPr lang="en-US" altLang="zh-TW" sz="1000" dirty="0" smtClean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49295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779" r="13223" b="6838"/>
          <a:stretch/>
        </p:blipFill>
        <p:spPr>
          <a:xfrm>
            <a:off x="2382081" y="2150342"/>
            <a:ext cx="2218103" cy="32112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9313" r="13823" b="7454"/>
          <a:stretch/>
        </p:blipFill>
        <p:spPr>
          <a:xfrm>
            <a:off x="110693" y="2143947"/>
            <a:ext cx="2194514" cy="323228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677058" y="2158533"/>
            <a:ext cx="4380931" cy="3203108"/>
            <a:chOff x="1921985" y="1373606"/>
            <a:chExt cx="4380931" cy="320310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t="10177" r="13668" b="7194"/>
            <a:stretch/>
          </p:blipFill>
          <p:spPr>
            <a:xfrm>
              <a:off x="4108402" y="1373606"/>
              <a:ext cx="2194514" cy="320310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rcRect l="14298" t="10088" b="7582"/>
            <a:stretch/>
          </p:blipFill>
          <p:spPr>
            <a:xfrm>
              <a:off x="1921985" y="1373606"/>
              <a:ext cx="2186417" cy="3203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584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9144001" cy="6858001"/>
            <a:chOff x="0" y="0"/>
            <a:chExt cx="9144001" cy="685800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7913" y="0"/>
              <a:ext cx="4626088" cy="685800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626086" cy="6858000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4086969" y="788505"/>
            <a:ext cx="1470993" cy="576337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77546" y="788504"/>
            <a:ext cx="2183421" cy="576337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881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4448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기타 현존하는 유관 문헌</a:t>
            </a:r>
            <a:endParaRPr lang="ko-KR" altLang="en-US" sz="4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輔行訣藏府用藥法</a:t>
            </a:r>
            <a:r>
              <a:rPr lang="zh-TW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要</a:t>
            </a:r>
            <a:endParaRPr lang="en-US" altLang="zh-TW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梁</a:t>
            </a:r>
            <a:r>
              <a:rPr lang="en-US" altLang="ko-KR" dirty="0"/>
              <a:t>·</a:t>
            </a:r>
            <a:r>
              <a:rPr lang="ko-KR" altLang="en-US" dirty="0"/>
              <a:t>陶弘景</a:t>
            </a:r>
            <a:r>
              <a:rPr lang="en-US" altLang="ko-KR" sz="1400" dirty="0"/>
              <a:t>(456</a:t>
            </a:r>
            <a:r>
              <a:rPr lang="ko-KR" altLang="en-US" sz="1400" dirty="0"/>
              <a:t>～</a:t>
            </a:r>
            <a:r>
              <a:rPr lang="en-US" altLang="ko-KR" sz="1400" dirty="0"/>
              <a:t>536</a:t>
            </a:r>
            <a:r>
              <a:rPr lang="en-US" altLang="ko-KR" sz="1400" dirty="0" smtClean="0"/>
              <a:t>)</a:t>
            </a:r>
            <a:r>
              <a:rPr lang="ko-KR" altLang="en-US" dirty="0" smtClean="0"/>
              <a:t>이 저술하고 그의 제자가 정리한 책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敦煌遺書 가운데 하나로 </a:t>
            </a:r>
            <a:r>
              <a:rPr lang="en-US" altLang="ko-KR" dirty="0"/>
              <a:t>1907</a:t>
            </a:r>
            <a:r>
              <a:rPr lang="ko-KR" altLang="en-US" dirty="0" smtClean="0"/>
              <a:t>년 발견되어 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sz="1400" dirty="0"/>
              <a:t>民國初年 河北威縣의 </a:t>
            </a:r>
            <a:r>
              <a:rPr lang="ko-KR" altLang="en-US" sz="1400" dirty="0" smtClean="0"/>
              <a:t>張渥南이 </a:t>
            </a:r>
            <a:r>
              <a:rPr lang="ko-KR" altLang="en-US" sz="1400" dirty="0"/>
              <a:t>거금을 주고 </a:t>
            </a:r>
            <a:r>
              <a:rPr lang="ko-KR" altLang="en-US" sz="1400" dirty="0" smtClean="0"/>
              <a:t>구입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자손 張大昌에게 전함</a:t>
            </a: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r>
              <a:rPr lang="ko-KR" altLang="en-US" sz="1400" dirty="0"/>
              <a:t>文化革命으로 훼손되었으나 </a:t>
            </a:r>
            <a:r>
              <a:rPr lang="ko-KR" altLang="en-US" sz="1400" dirty="0" err="1" smtClean="0"/>
              <a:t>초록본이</a:t>
            </a:r>
            <a:r>
              <a:rPr lang="ko-KR" altLang="en-US" sz="1400" dirty="0" smtClean="0"/>
              <a:t> 전함</a:t>
            </a: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lang="en-US" altLang="ko-KR" sz="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湯液經法의 것으로 추정되는 내용을 싣고 있음</a:t>
            </a:r>
            <a:endParaRPr lang="en-US" altLang="zh-TW" sz="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小陽旦湯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大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陽旦湯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小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陰旦湯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大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陰旦湯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小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靑龍湯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大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靑龍湯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小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白虎湯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大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白虎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湯</a:t>
            </a:r>
            <a:endParaRPr lang="en-US" altLang="zh-TW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小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朱鳥湯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大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朱鳥湯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小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玄武湯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大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玄武湯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小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勾陳湯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大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勾陳湯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小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騰蛇湯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大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﨟蛇湯</a:t>
            </a:r>
            <a:endParaRPr lang="ko-KR" altLang="en-U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68187" y="5344579"/>
            <a:ext cx="7655860" cy="10618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弘景曰：</a:t>
            </a:r>
            <a:r>
              <a:rPr lang="zh-TW" altLang="en-US" sz="1400" u="sng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外感天行，經方之治，有二旦、六神大小等湯。昔南陽張機，依此諸方，撰爲</a:t>
            </a:r>
            <a:r>
              <a:rPr lang="en-US" altLang="zh-TW" sz="1400" u="sng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《</a:t>
            </a:r>
            <a:r>
              <a:rPr lang="zh-TW" altLang="en-US" sz="1400" u="sng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傷寒論</a:t>
            </a:r>
            <a:r>
              <a:rPr lang="en-US" altLang="zh-TW" sz="1400" u="sng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》</a:t>
            </a:r>
            <a:r>
              <a:rPr lang="zh-TW" altLang="en-US" sz="1400" u="sng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一部，療治明悉，</a:t>
            </a:r>
            <a:r>
              <a:rPr lang="ko-KR" altLang="en-US" sz="1400" u="sng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後</a:t>
            </a:r>
            <a:r>
              <a:rPr lang="zh-TW" altLang="en-US" sz="1400" u="sng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學咸尊奉之。</a:t>
            </a:r>
            <a:r>
              <a:rPr lang="zh-TW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山林僻居，倉卒難防外感之疾，日數傳變，生死往往在三五日間，豈可疎忽。若能深明此數方者，則庶無蹈險之虞也，今亦錄而識之。</a:t>
            </a:r>
            <a:endParaRPr lang="en-US" altLang="zh-TW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68187" y="5036802"/>
            <a:ext cx="2055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accent5"/>
                </a:solidFill>
              </a:rPr>
              <a:t>《 </a:t>
            </a:r>
            <a:r>
              <a:rPr lang="zh-TW" altLang="en-US" sz="1400" dirty="0" smtClean="0">
                <a:solidFill>
                  <a:schemeClr val="accent5"/>
                </a:solidFill>
              </a:rPr>
              <a:t>輔</a:t>
            </a:r>
            <a:r>
              <a:rPr lang="zh-TW" altLang="en-US" sz="1400" dirty="0">
                <a:solidFill>
                  <a:schemeClr val="accent5"/>
                </a:solidFill>
              </a:rPr>
              <a:t>行訣藏府用藥法</a:t>
            </a:r>
            <a:r>
              <a:rPr lang="zh-TW" altLang="en-US" sz="1400" dirty="0" smtClean="0">
                <a:solidFill>
                  <a:schemeClr val="accent5"/>
                </a:solidFill>
              </a:rPr>
              <a:t>要</a:t>
            </a:r>
            <a:r>
              <a:rPr lang="en-US" altLang="ko-KR" sz="1400" dirty="0" smtClean="0">
                <a:solidFill>
                  <a:schemeClr val="accent5"/>
                </a:solidFill>
              </a:rPr>
              <a:t>》</a:t>
            </a:r>
            <a:endParaRPr lang="en-US" altLang="ko-KR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86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</a:rPr>
              <a:t>초기 상한잡병론의 체계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马继兴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钱超尘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 smtClean="0"/>
              <a:t>可與不可 체계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</a:rPr>
              <a:t>맥경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 권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에서 “可與不可” 체계를 확인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2</a:t>
            </a:r>
            <a:r>
              <a:rPr lang="en-US" altLang="ko-KR" dirty="0"/>
              <a:t>. </a:t>
            </a:r>
            <a:r>
              <a:rPr lang="ko-KR" altLang="en-US" dirty="0" smtClean="0"/>
              <a:t>六經體系로 변화</a:t>
            </a:r>
            <a:endParaRPr lang="ko-KR" altLang="en-US" dirty="0"/>
          </a:p>
          <a:p>
            <a:pPr fontAlgn="base" latinLnBrk="1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		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千金翼方에는 그 내용이 六經으로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분류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2" fontAlgn="base" latinLnBrk="1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宋本 傷寒論에서는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</a:rPr>
              <a:t>육경분류가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주요 방법으로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사용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2" fontAlgn="base" latinLnBrk="1">
              <a:lnSpc>
                <a:spcPct val="150000"/>
              </a:lnSpc>
            </a:pP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 err="1" smtClean="0">
                <a:solidFill>
                  <a:schemeClr val="bg1">
                    <a:lumMod val="50000"/>
                  </a:schemeClr>
                </a:solidFill>
              </a:rPr>
              <a:t>Cf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ko-KR" altLang="en-US" sz="1600" dirty="0" smtClean="0"/>
              <a:t>可與不可는 </a:t>
            </a:r>
            <a:r>
              <a:rPr lang="ko-KR" altLang="en-US" sz="1600" dirty="0" err="1" smtClean="0"/>
              <a:t>왕숙화가</a:t>
            </a:r>
            <a:r>
              <a:rPr lang="ko-KR" altLang="en-US" sz="1600" dirty="0" smtClean="0"/>
              <a:t> 만들어낸 체계라는 경해도 있음 </a:t>
            </a:r>
            <a:r>
              <a:rPr lang="en-US" altLang="ko-KR" sz="1600" dirty="0" smtClean="0"/>
              <a:t>(</a:t>
            </a:r>
            <a:r>
              <a:rPr lang="ko-KR" altLang="en-US" sz="1600" dirty="0"/>
              <a:t>李顺保</a:t>
            </a:r>
            <a:r>
              <a:rPr lang="en-US" altLang="ko-KR" sz="1600" dirty="0" smtClean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sz="600" dirty="0" smtClean="0"/>
          </a:p>
          <a:p>
            <a:pPr>
              <a:lnSpc>
                <a:spcPct val="150000"/>
              </a:lnSpc>
            </a:pPr>
            <a:endParaRPr lang="ko-KR" altLang="en-US" dirty="0">
              <a:latin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/>
          </a:p>
        </p:txBody>
      </p:sp>
      <p:grpSp>
        <p:nvGrpSpPr>
          <p:cNvPr id="5" name="그룹 4"/>
          <p:cNvGrpSpPr/>
          <p:nvPr/>
        </p:nvGrpSpPr>
        <p:grpSpPr>
          <a:xfrm>
            <a:off x="772649" y="4953133"/>
            <a:ext cx="7321723" cy="1344663"/>
            <a:chOff x="651848" y="5363047"/>
            <a:chExt cx="7321723" cy="1344663"/>
          </a:xfrm>
        </p:grpSpPr>
        <p:sp>
          <p:nvSpPr>
            <p:cNvPr id="6" name="직각 삼각형 5"/>
            <p:cNvSpPr/>
            <p:nvPr/>
          </p:nvSpPr>
          <p:spPr>
            <a:xfrm>
              <a:off x="1448552" y="5485586"/>
              <a:ext cx="5760000" cy="720000"/>
            </a:xfrm>
            <a:prstGeom prst="rt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rot="10800000">
              <a:off x="2213571" y="5485586"/>
              <a:ext cx="5760000" cy="720000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446962" y="5644344"/>
              <a:ext cx="1846980" cy="4737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just" fontAlgn="base" latinLnBrk="1">
                <a:lnSpc>
                  <a:spcPct val="160000"/>
                </a:lnSpc>
              </a:pPr>
              <a:r>
                <a:rPr lang="ko-KR" altLang="en-US" kern="0" dirty="0">
                  <a:solidFill>
                    <a:schemeClr val="bg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“可與不可” 체계</a:t>
              </a:r>
              <a:endParaRPr lang="ko-KR" altLang="en-US" kern="0" dirty="0">
                <a:solidFill>
                  <a:schemeClr val="bg1"/>
                </a:solidFill>
                <a:latin typeface="함초롬바탕" panose="0203060400010101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512389" y="5514672"/>
              <a:ext cx="1385316" cy="535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just" fontAlgn="base" latinLnBrk="1">
                <a:lnSpc>
                  <a:spcPct val="160000"/>
                </a:lnSpc>
              </a:pPr>
              <a:r>
                <a:rPr lang="en-US" altLang="ko-KR" kern="0" dirty="0" smtClean="0">
                  <a:solidFill>
                    <a:schemeClr val="bg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“</a:t>
              </a:r>
              <a:r>
                <a:rPr lang="ko-KR" altLang="en-US" kern="0" dirty="0" smtClean="0">
                  <a:solidFill>
                    <a:schemeClr val="bg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六經” </a:t>
              </a:r>
              <a:r>
                <a:rPr lang="ko-KR" altLang="en-US" kern="0" dirty="0">
                  <a:solidFill>
                    <a:schemeClr val="bg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체계</a:t>
              </a:r>
              <a:endParaRPr lang="ko-KR" altLang="en-US" kern="0" dirty="0">
                <a:solidFill>
                  <a:schemeClr val="bg1"/>
                </a:solidFill>
                <a:latin typeface="함초롬바탕" panose="0203060400010101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402413" y="6141273"/>
              <a:ext cx="646331" cy="473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fontAlgn="base" latinLnBrk="1">
                <a:lnSpc>
                  <a:spcPct val="160000"/>
                </a:lnSpc>
              </a:pPr>
              <a:r>
                <a:rPr lang="ko-KR" altLang="en-US" kern="0" dirty="0" smtClean="0">
                  <a:solidFill>
                    <a:srgbClr val="7F7F7F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唐本</a:t>
              </a:r>
              <a:endPara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182478" y="6172179"/>
              <a:ext cx="2017710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 latinLnBrk="1">
                <a:lnSpc>
                  <a:spcPct val="160000"/>
                </a:lnSpc>
              </a:pPr>
              <a:r>
                <a:rPr lang="ko-KR" altLang="en-US" kern="0" dirty="0" smtClean="0">
                  <a:solidFill>
                    <a:srgbClr val="7F7F7F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王叔和 </a:t>
              </a:r>
              <a:r>
                <a:rPr lang="en-US" altLang="ko-KR" sz="1600" kern="0" dirty="0" smtClean="0">
                  <a:solidFill>
                    <a:srgbClr val="7F7F7F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(</a:t>
              </a:r>
              <a:r>
                <a:rPr lang="ko-KR" altLang="en-US" sz="1600" kern="0" dirty="0" smtClean="0">
                  <a:solidFill>
                    <a:srgbClr val="7F7F7F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脈經 권</a:t>
              </a:r>
              <a:r>
                <a:rPr lang="en-US" altLang="ko-KR" sz="1600" kern="0" dirty="0" smtClean="0">
                  <a:solidFill>
                    <a:srgbClr val="7F7F7F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7)</a:t>
              </a:r>
              <a:endPara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815587" y="6141273"/>
              <a:ext cx="646331" cy="473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fontAlgn="base" latinLnBrk="1">
                <a:lnSpc>
                  <a:spcPct val="160000"/>
                </a:lnSpc>
              </a:pPr>
              <a:r>
                <a:rPr lang="ko-KR" altLang="en-US" kern="0" dirty="0" smtClean="0">
                  <a:solidFill>
                    <a:srgbClr val="7F7F7F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宋本</a:t>
              </a:r>
              <a:endPara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94423" y="6172179"/>
              <a:ext cx="646331" cy="5355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fontAlgn="base" latinLnBrk="1">
                <a:lnSpc>
                  <a:spcPct val="160000"/>
                </a:lnSpc>
              </a:pPr>
              <a:r>
                <a:rPr lang="ko-KR" altLang="en-US" kern="0" dirty="0" smtClean="0">
                  <a:solidFill>
                    <a:srgbClr val="7F7F7F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初本</a:t>
              </a:r>
              <a:endPara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51848" y="5485586"/>
              <a:ext cx="720000" cy="72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25323" y="5363047"/>
              <a:ext cx="413896" cy="79688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just" fontAlgn="base" latinLnBrk="1">
                <a:lnSpc>
                  <a:spcPct val="160000"/>
                </a:lnSpc>
              </a:pPr>
              <a:r>
                <a:rPr lang="en-US" altLang="ko-KR" sz="3200" kern="0" dirty="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?</a:t>
              </a:r>
              <a:endParaRPr lang="ko-KR" altLang="en-US" sz="32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8318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4448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기타 현존하는 유관 문헌</a:t>
            </a:r>
            <a:endParaRPr lang="ko-KR" altLang="en-US" sz="4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anose="020B0503020000020004" pitchFamily="50" charset="-127"/>
              </a:rPr>
              <a:t>脈經 卷七 </a:t>
            </a:r>
            <a:r>
              <a:rPr lang="en-US" altLang="ko-KR" dirty="0" smtClean="0">
                <a:latin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맑은 고딕" panose="020B0503020000020004" pitchFamily="50" charset="-127"/>
              </a:rPr>
              <a:t>사실상 </a:t>
            </a:r>
            <a:r>
              <a:rPr lang="ko-KR" altLang="en-US" dirty="0" err="1" smtClean="0">
                <a:latin typeface="맑은 고딕" panose="020B0503020000020004" pitchFamily="50" charset="-127"/>
              </a:rPr>
              <a:t>상한론에</a:t>
            </a:r>
            <a:r>
              <a:rPr lang="ko-KR" altLang="en-US" dirty="0" smtClean="0">
                <a:latin typeface="맑은 고딕" panose="020B0503020000020004" pitchFamily="50" charset="-127"/>
              </a:rPr>
              <a:t> 대한 </a:t>
            </a:r>
            <a:r>
              <a:rPr lang="ko-KR" altLang="en-US" dirty="0" err="1" smtClean="0">
                <a:latin typeface="맑은 고딕" panose="020B0503020000020004" pitchFamily="50" charset="-127"/>
              </a:rPr>
              <a:t>왕숙화의</a:t>
            </a:r>
            <a:r>
              <a:rPr lang="ko-KR" altLang="en-US" dirty="0" smtClean="0">
                <a:latin typeface="맑은 고딕" panose="020B0503020000020004" pitchFamily="50" charset="-127"/>
              </a:rPr>
              <a:t> 제</a:t>
            </a:r>
            <a:r>
              <a:rPr lang="en-US" altLang="ko-KR" dirty="0" smtClean="0">
                <a:latin typeface="맑은 고딕" panose="020B0503020000020004" pitchFamily="50" charset="-127"/>
              </a:rPr>
              <a:t>1</a:t>
            </a:r>
            <a:r>
              <a:rPr lang="ko-KR" altLang="en-US" dirty="0" smtClean="0">
                <a:latin typeface="맑은 고딕" panose="020B0503020000020004" pitchFamily="50" charset="-127"/>
              </a:rPr>
              <a:t>차 편집이다</a:t>
            </a:r>
            <a:r>
              <a:rPr lang="en-US" altLang="ko-KR" dirty="0" smtClean="0">
                <a:latin typeface="맑은 고딕" panose="020B0503020000020004" pitchFamily="50" charset="-127"/>
              </a:rPr>
              <a:t>.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钱超尘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温长路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兩漢 및 </a:t>
            </a:r>
            <a:r>
              <a:rPr lang="ko-KR" altLang="en-US" u="sng" dirty="0" smtClean="0"/>
              <a:t>三國時代 모두 </a:t>
            </a:r>
            <a:r>
              <a:rPr lang="ko-KR" altLang="en-US" dirty="0" smtClean="0"/>
              <a:t>三陰三陽의 </a:t>
            </a:r>
            <a:r>
              <a:rPr lang="ko-KR" altLang="en-US" dirty="0" err="1" smtClean="0"/>
              <a:t>변증시치가</a:t>
            </a:r>
            <a:r>
              <a:rPr lang="ko-KR" altLang="en-US" dirty="0" smtClean="0"/>
              <a:t> 없었으며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“可與不可”을 기준으로 </a:t>
            </a:r>
            <a:r>
              <a:rPr lang="ko-KR" altLang="en-US" dirty="0" err="1" smtClean="0"/>
              <a:t>치법을</a:t>
            </a:r>
            <a:r>
              <a:rPr lang="ko-KR" altLang="en-US" dirty="0" smtClean="0"/>
              <a:t> 구분하였음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맥경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권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ko-KR" altLang="en-US" dirty="0"/>
              <a:t>“</a:t>
            </a:r>
            <a:r>
              <a:rPr lang="ko-KR" altLang="en-US" dirty="0" smtClean="0"/>
              <a:t>可與不可”로 </a:t>
            </a:r>
            <a:r>
              <a:rPr lang="ko-KR" altLang="en-US" dirty="0" err="1" smtClean="0"/>
              <a:t>상한론</a:t>
            </a:r>
            <a:r>
              <a:rPr lang="ko-KR" altLang="en-US" dirty="0" smtClean="0"/>
              <a:t> 조문을 정리하고 있음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원시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상한론의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모습을 정리한 것이라고 볼 수 있음</a:t>
            </a:r>
            <a:endParaRPr lang="en-US" altLang="zh-TW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zh-TW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外</a:t>
            </a:r>
            <a:r>
              <a:rPr lang="zh-TW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臺秘</a:t>
            </a:r>
            <a:r>
              <a:rPr lang="zh-TW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要</a:t>
            </a:r>
            <a:endParaRPr lang="en-US" altLang="zh-TW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인용서 가운데 </a:t>
            </a:r>
            <a:r>
              <a:rPr lang="zh-TW" altLang="en-US" dirty="0"/>
              <a:t>張仲景傷寒</a:t>
            </a:r>
            <a:r>
              <a:rPr lang="zh-TW" altLang="en-US" dirty="0" smtClean="0"/>
              <a:t>論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있으며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이로부터 인용된 내용들이 수록되어 있음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9979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1680521"/>
            <a:ext cx="8229600" cy="4950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오늘날 </a:t>
            </a:r>
            <a:r>
              <a:rPr lang="ko-KR" altLang="en-US" dirty="0" err="1" smtClean="0"/>
              <a:t>상한론이</a:t>
            </a:r>
            <a:r>
              <a:rPr lang="ko-KR" altLang="en-US" dirty="0" smtClean="0"/>
              <a:t> 가리키는 구체적인 대상은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좁은 의미로는 </a:t>
            </a:r>
            <a:r>
              <a:rPr lang="en-US" altLang="ko-KR" sz="1600" dirty="0"/>
              <a:t>3</a:t>
            </a:r>
            <a:r>
              <a:rPr lang="ko-KR" altLang="en-US" sz="1600" dirty="0"/>
              <a:t>대 </a:t>
            </a:r>
            <a:r>
              <a:rPr lang="ko-KR" altLang="en-US" sz="1600" dirty="0" smtClean="0"/>
              <a:t>간본으로서 </a:t>
            </a:r>
            <a:r>
              <a:rPr lang="ko-KR" altLang="en-US" sz="1600" dirty="0" err="1"/>
              <a:t>송본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주해상한론</a:t>
            </a:r>
            <a:r>
              <a:rPr lang="en-US" altLang="ko-KR" sz="1600" dirty="0"/>
              <a:t>, </a:t>
            </a:r>
            <a:r>
              <a:rPr lang="ko-KR" altLang="en-US" sz="1600" dirty="0"/>
              <a:t>금궤옥함경을 </a:t>
            </a:r>
            <a:r>
              <a:rPr lang="ko-KR" altLang="en-US" sz="1600" dirty="0" smtClean="0"/>
              <a:t>가리키지만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넓은 의미로는 </a:t>
            </a:r>
            <a:r>
              <a:rPr lang="ko-KR" altLang="en-US" sz="1600" dirty="0" err="1" smtClean="0"/>
              <a:t>강치본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강평본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당본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순화본</a:t>
            </a:r>
            <a:r>
              <a:rPr lang="ko-KR" altLang="en-US" sz="1600" dirty="0" smtClean="0"/>
              <a:t> 등 </a:t>
            </a:r>
            <a:r>
              <a:rPr lang="ko-KR" altLang="en-US" sz="1600" dirty="0" err="1" smtClean="0"/>
              <a:t>상한론의</a:t>
            </a:r>
            <a:r>
              <a:rPr lang="ko-KR" altLang="en-US" sz="1600" dirty="0" smtClean="0"/>
              <a:t> 이본들까지 모두 포괄한다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49427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Arial Black" panose="020B0A04020102020204" pitchFamily="34" charset="0"/>
              </a:rPr>
              <a:t>Summary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054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0746" y="1434583"/>
            <a:ext cx="8122508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zh-CN" altLang="en-US" sz="1600" dirty="0"/>
              <a:t>钱超尘</a:t>
            </a:r>
            <a:r>
              <a:rPr lang="en-US" altLang="zh-CN" sz="1600" dirty="0"/>
              <a:t>. </a:t>
            </a:r>
            <a:r>
              <a:rPr lang="zh-CN" altLang="en-US" sz="1600" dirty="0"/>
              <a:t>孙思邈本伤寒论赵开美本伤寒论合订集</a:t>
            </a:r>
            <a:r>
              <a:rPr lang="en-US" altLang="zh-CN" sz="1600" dirty="0"/>
              <a:t>. </a:t>
            </a:r>
            <a:r>
              <a:rPr lang="zh-CN" altLang="en-US" sz="1600" dirty="0"/>
              <a:t>陕西科学技术出版社</a:t>
            </a:r>
            <a:r>
              <a:rPr lang="en-US" altLang="zh-CN" sz="1600" dirty="0"/>
              <a:t>. 2017</a:t>
            </a:r>
            <a:endParaRPr lang="zh-CN" altLang="en-US" sz="1600" dirty="0"/>
          </a:p>
          <a:p>
            <a:pPr fontAlgn="base" latinLnBrk="1">
              <a:lnSpc>
                <a:spcPct val="150000"/>
              </a:lnSpc>
            </a:pPr>
            <a:r>
              <a:rPr lang="zh-CN" altLang="en-US" sz="1600" dirty="0"/>
              <a:t>钱超尘</a:t>
            </a:r>
            <a:r>
              <a:rPr lang="en-US" altLang="zh-CN" sz="1600" dirty="0"/>
              <a:t>. </a:t>
            </a:r>
            <a:r>
              <a:rPr lang="zh-CN" altLang="en-US" sz="1600" dirty="0"/>
              <a:t>影印南朝秘本敦煌秘卷</a:t>
            </a:r>
            <a:r>
              <a:rPr lang="en-US" altLang="zh-CN" sz="1600" dirty="0"/>
              <a:t>《</a:t>
            </a:r>
            <a:r>
              <a:rPr lang="zh-CN" altLang="en-US" sz="1600" dirty="0"/>
              <a:t>伤寒论</a:t>
            </a:r>
            <a:r>
              <a:rPr lang="en-US" altLang="zh-CN" sz="1600" dirty="0"/>
              <a:t>》</a:t>
            </a:r>
            <a:r>
              <a:rPr lang="zh-CN" altLang="en-US" sz="1600" dirty="0"/>
              <a:t>校注考证</a:t>
            </a:r>
            <a:r>
              <a:rPr lang="en-US" altLang="zh-CN" sz="1600" dirty="0"/>
              <a:t>. </a:t>
            </a:r>
            <a:r>
              <a:rPr lang="zh-CN" altLang="en-US" sz="1600" dirty="0"/>
              <a:t>苑出版社</a:t>
            </a:r>
            <a:r>
              <a:rPr lang="en-US" altLang="zh-CN" sz="1600" dirty="0"/>
              <a:t>. 2015.</a:t>
            </a:r>
            <a:endParaRPr lang="zh-CN" altLang="en-US" sz="1600" dirty="0"/>
          </a:p>
          <a:p>
            <a:pPr fontAlgn="base" latinLnBrk="1">
              <a:lnSpc>
                <a:spcPct val="150000"/>
              </a:lnSpc>
            </a:pPr>
            <a:r>
              <a:rPr lang="zh-CN" altLang="en-US" sz="1600" dirty="0"/>
              <a:t>钱超尘</a:t>
            </a:r>
            <a:r>
              <a:rPr lang="en-US" altLang="zh-CN" sz="1600" dirty="0"/>
              <a:t>. </a:t>
            </a:r>
            <a:r>
              <a:rPr lang="zh-CN" altLang="en-US" sz="1600" dirty="0"/>
              <a:t>宋本</a:t>
            </a:r>
            <a:r>
              <a:rPr lang="en-US" altLang="zh-CN" sz="1600" dirty="0"/>
              <a:t>《</a:t>
            </a:r>
            <a:r>
              <a:rPr lang="zh-CN" altLang="en-US" sz="1600" dirty="0"/>
              <a:t>伤寒论</a:t>
            </a:r>
            <a:r>
              <a:rPr lang="en-US" altLang="zh-CN" sz="1600" dirty="0"/>
              <a:t>》</a:t>
            </a:r>
            <a:r>
              <a:rPr lang="zh-CN" altLang="en-US" sz="1600" dirty="0"/>
              <a:t>文献史论</a:t>
            </a:r>
            <a:r>
              <a:rPr lang="en-US" altLang="zh-CN" sz="1600" dirty="0"/>
              <a:t>. </a:t>
            </a:r>
            <a:r>
              <a:rPr lang="zh-CN" altLang="en-US" sz="1600" dirty="0"/>
              <a:t>苑出版社</a:t>
            </a:r>
            <a:r>
              <a:rPr lang="en-US" altLang="zh-CN" sz="1600" dirty="0"/>
              <a:t>. 2015.</a:t>
            </a:r>
            <a:endParaRPr lang="zh-CN" altLang="en-US" sz="1600" dirty="0"/>
          </a:p>
          <a:p>
            <a:pPr fontAlgn="base" latinLnBrk="1">
              <a:lnSpc>
                <a:spcPct val="150000"/>
              </a:lnSpc>
            </a:pPr>
            <a:r>
              <a:rPr lang="zh-CN" altLang="en-US" sz="1600" dirty="0"/>
              <a:t>钱超尘</a:t>
            </a:r>
            <a:r>
              <a:rPr lang="en-US" altLang="zh-CN" sz="1600" dirty="0"/>
              <a:t>. </a:t>
            </a:r>
            <a:r>
              <a:rPr lang="zh-CN" altLang="en-US" sz="1600" dirty="0"/>
              <a:t>影印金匮玉函经校注考证</a:t>
            </a:r>
            <a:r>
              <a:rPr lang="en-US" altLang="zh-CN" sz="1600" dirty="0"/>
              <a:t>. </a:t>
            </a:r>
            <a:r>
              <a:rPr lang="zh-CN" altLang="en-US" sz="1600" dirty="0"/>
              <a:t>苑出版社</a:t>
            </a:r>
            <a:r>
              <a:rPr lang="en-US" altLang="zh-CN" sz="1600" dirty="0"/>
              <a:t>. 2015.</a:t>
            </a:r>
            <a:endParaRPr lang="zh-CN" altLang="en-US" sz="1600" dirty="0"/>
          </a:p>
          <a:p>
            <a:pPr fontAlgn="base" latinLnBrk="1">
              <a:lnSpc>
                <a:spcPct val="150000"/>
              </a:lnSpc>
            </a:pPr>
            <a:r>
              <a:rPr lang="zh-CN" altLang="en-US" sz="1600" dirty="0"/>
              <a:t>钱超尘</a:t>
            </a:r>
            <a:r>
              <a:rPr lang="en-US" altLang="zh-CN" sz="1600" dirty="0"/>
              <a:t>. </a:t>
            </a:r>
            <a:r>
              <a:rPr lang="zh-CN" altLang="en-US" sz="1600" dirty="0"/>
              <a:t>影印孙思邈本伤寒论校注考证</a:t>
            </a:r>
            <a:r>
              <a:rPr lang="en-US" altLang="zh-CN" sz="1600" dirty="0"/>
              <a:t>. </a:t>
            </a:r>
            <a:r>
              <a:rPr lang="zh-CN" altLang="en-US" sz="1600" dirty="0"/>
              <a:t>苑出版社</a:t>
            </a:r>
            <a:r>
              <a:rPr lang="en-US" altLang="zh-CN" sz="1600" dirty="0"/>
              <a:t>. 2015.</a:t>
            </a:r>
            <a:endParaRPr lang="zh-CN" altLang="en-US" sz="1600" dirty="0"/>
          </a:p>
          <a:p>
            <a:pPr fontAlgn="base" latinLnBrk="1">
              <a:lnSpc>
                <a:spcPct val="150000"/>
              </a:lnSpc>
            </a:pPr>
            <a:r>
              <a:rPr lang="zh-CN" altLang="en-US" sz="1600" dirty="0"/>
              <a:t>钱超尘</a:t>
            </a:r>
            <a:r>
              <a:rPr lang="en-US" altLang="zh-CN" sz="1600" dirty="0"/>
              <a:t>, </a:t>
            </a:r>
            <a:r>
              <a:rPr lang="zh-CN" altLang="en-US" sz="1600" dirty="0"/>
              <a:t>温长路</a:t>
            </a:r>
            <a:r>
              <a:rPr lang="en-US" altLang="zh-CN" sz="1600" dirty="0"/>
              <a:t>. </a:t>
            </a:r>
            <a:r>
              <a:rPr lang="zh-CN" altLang="en-US" sz="1600" dirty="0"/>
              <a:t>张仲景生平暨伤寒论版本流传考略</a:t>
            </a:r>
            <a:r>
              <a:rPr lang="en-US" altLang="zh-CN" sz="1600" dirty="0"/>
              <a:t>. </a:t>
            </a:r>
            <a:r>
              <a:rPr lang="zh-CN" altLang="en-US" sz="1600" dirty="0"/>
              <a:t>河南中医</a:t>
            </a:r>
            <a:r>
              <a:rPr lang="en-US" altLang="zh-CN" sz="1600" dirty="0"/>
              <a:t>. 2005;25(1).</a:t>
            </a:r>
            <a:endParaRPr lang="zh-CN" altLang="en-US" sz="1600" dirty="0"/>
          </a:p>
          <a:p>
            <a:pPr fontAlgn="base" latinLnBrk="1">
              <a:lnSpc>
                <a:spcPct val="150000"/>
              </a:lnSpc>
            </a:pPr>
            <a:r>
              <a:rPr lang="zh-CN" altLang="en-US" sz="1600" dirty="0"/>
              <a:t>李顺保</a:t>
            </a:r>
            <a:r>
              <a:rPr lang="en-US" altLang="zh-CN" sz="1600" dirty="0"/>
              <a:t>. </a:t>
            </a:r>
            <a:r>
              <a:rPr lang="zh-CN" altLang="en-US" sz="1600" dirty="0"/>
              <a:t>伤寒论版本大全</a:t>
            </a:r>
            <a:r>
              <a:rPr lang="en-US" altLang="zh-CN" sz="1600" dirty="0"/>
              <a:t>(2</a:t>
            </a:r>
            <a:r>
              <a:rPr lang="zh-CN" altLang="en-US" sz="1600" dirty="0"/>
              <a:t>版</a:t>
            </a:r>
            <a:r>
              <a:rPr lang="en-US" altLang="zh-CN" sz="1600" dirty="0"/>
              <a:t>). </a:t>
            </a:r>
            <a:r>
              <a:rPr lang="zh-CN" altLang="en-US" sz="1600" dirty="0"/>
              <a:t>学苑出版社</a:t>
            </a:r>
            <a:r>
              <a:rPr lang="en-US" altLang="zh-CN" sz="1600" dirty="0"/>
              <a:t>. 2000.</a:t>
            </a:r>
            <a:endParaRPr lang="zh-CN" altLang="en-US" sz="1600" dirty="0"/>
          </a:p>
          <a:p>
            <a:pPr fontAlgn="base" latinLnBrk="1">
              <a:lnSpc>
                <a:spcPct val="150000"/>
              </a:lnSpc>
            </a:pPr>
            <a:r>
              <a:rPr lang="zh-CN" altLang="en-US" sz="1600" dirty="0"/>
              <a:t>钱超尘</a:t>
            </a:r>
            <a:r>
              <a:rPr lang="en-US" altLang="zh-CN" sz="1600" dirty="0"/>
              <a:t>. </a:t>
            </a:r>
            <a:r>
              <a:rPr lang="zh-CN" altLang="en-US" sz="1600" dirty="0"/>
              <a:t>伤寒论文献通考</a:t>
            </a:r>
            <a:r>
              <a:rPr lang="en-US" altLang="zh-CN" sz="1600" dirty="0"/>
              <a:t>. </a:t>
            </a:r>
            <a:r>
              <a:rPr lang="zh-CN" altLang="en-US" sz="1600" dirty="0"/>
              <a:t>学苑出版社</a:t>
            </a:r>
            <a:r>
              <a:rPr lang="en-US" altLang="zh-CN" sz="1600" dirty="0"/>
              <a:t>. 1993.</a:t>
            </a:r>
            <a:endParaRPr lang="zh-CN" altLang="en-US" sz="1600" dirty="0"/>
          </a:p>
          <a:p>
            <a:pPr fontAlgn="base" latinLnBrk="1">
              <a:lnSpc>
                <a:spcPct val="150000"/>
              </a:lnSpc>
            </a:pPr>
            <a:r>
              <a:rPr lang="zh-CN" altLang="en-US" sz="1600" dirty="0"/>
              <a:t>马继兴</a:t>
            </a:r>
            <a:r>
              <a:rPr lang="en-US" altLang="zh-CN" sz="1600" dirty="0"/>
              <a:t>. </a:t>
            </a:r>
            <a:r>
              <a:rPr lang="zh-CN" altLang="en-US" sz="1600" dirty="0"/>
              <a:t>中医文献学</a:t>
            </a:r>
            <a:r>
              <a:rPr lang="en-US" altLang="zh-CN" sz="1600" dirty="0"/>
              <a:t>. </a:t>
            </a:r>
            <a:r>
              <a:rPr lang="zh-CN" altLang="en-US" sz="1600" dirty="0"/>
              <a:t>上海科学技术出版社</a:t>
            </a:r>
            <a:r>
              <a:rPr lang="en-US" altLang="zh-CN" sz="1600" dirty="0"/>
              <a:t>. 1990. </a:t>
            </a:r>
            <a:endParaRPr lang="en-US" altLang="zh-CN" sz="1600" dirty="0" smtClean="0"/>
          </a:p>
          <a:p>
            <a:pPr fontAlgn="base" latinLnBrk="1">
              <a:lnSpc>
                <a:spcPct val="150000"/>
              </a:lnSpc>
            </a:pPr>
            <a:r>
              <a:rPr lang="ko-KR" altLang="en-US" sz="1600" dirty="0" err="1" smtClean="0"/>
              <a:t>박시덕</a:t>
            </a:r>
            <a:r>
              <a:rPr lang="ko-KR" altLang="en-US" sz="1600" dirty="0" smtClean="0"/>
              <a:t> 외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돈황본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상한론에</a:t>
            </a:r>
            <a:r>
              <a:rPr lang="ko-KR" altLang="en-US" sz="1600" dirty="0" smtClean="0"/>
              <a:t> 관한 연구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대한한의학원전학회지</a:t>
            </a:r>
            <a:r>
              <a:rPr lang="en-US" altLang="ko-KR" sz="1600" dirty="0" smtClean="0"/>
              <a:t>. 2008;21(1):27-41.</a:t>
            </a:r>
            <a:endParaRPr lang="zh-CN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9427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Arial Black" panose="020B0A04020102020204" pitchFamily="34" charset="0"/>
              </a:rPr>
              <a:t>Reference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516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gss1.bdstatic.com/-vo3dSag_xI4khGkpoWK1HF6hhy/baike/c0%3Dbaike150%2C5%2C5%2C150%2C50/sign=ac2da1527bec54e755e1124cd851f035/574e9258d109b3de1190c804ccbf6c81800a4ca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353" y="3618137"/>
            <a:ext cx="1743456" cy="269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gss3.bdstatic.com/7Po3dSag_xI4khGkpoWK1HF6hhy/baike/c0%3Dbaike80%2C5%2C5%2C80%2C26/sign=5301453c34a85edfee81f671283d6246/f703738da97739125c2ba90df8198618367ae24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40" y="3618137"/>
            <a:ext cx="4209892" cy="269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6596390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smtClean="0"/>
              <a:t>Ref: </a:t>
            </a:r>
            <a:r>
              <a:rPr lang="ko-KR" altLang="en-US" sz="1050" dirty="0" smtClean="0"/>
              <a:t>https</a:t>
            </a:r>
            <a:r>
              <a:rPr lang="ko-KR" altLang="en-US" sz="1050" dirty="0"/>
              <a:t>://baike.baidu.com/item/%E9%93%B6%E9%9B%80%E5%B1%B1%E6%B1%89%E5%A2%93%E7%AB%B9%E7%AE%80/3574737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80541" y="1522202"/>
            <a:ext cx="754854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anose="020B0503020000020004" pitchFamily="50" charset="-127"/>
              </a:rPr>
              <a:t>초기 상한잡병론의 형태 </a:t>
            </a:r>
            <a:r>
              <a:rPr lang="en-US" altLang="ko-KR" dirty="0" smtClean="0">
                <a:latin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맑은 고딕" panose="020B0503020000020004" pitchFamily="50" charset="-127"/>
              </a:rPr>
              <a:t>竹簡</a:t>
            </a:r>
            <a:r>
              <a:rPr lang="en-US" altLang="ko-KR" dirty="0" smtClean="0">
                <a:latin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</a:rPr>
              <a:t>木簡 형태</a:t>
            </a:r>
            <a:r>
              <a:rPr lang="en-US" altLang="ko-KR" dirty="0" smtClean="0">
                <a:latin typeface="맑은 고딕" panose="020B0503020000020004" pitchFamily="50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</a:rPr>
              <a:t>戰國 </a:t>
            </a:r>
            <a:r>
              <a:rPr lang="en-US" altLang="ko-KR" dirty="0" smtClean="0">
                <a:latin typeface="맑은 고딕" panose="020B0503020000020004" pitchFamily="50" charset="-127"/>
              </a:rPr>
              <a:t>- </a:t>
            </a:r>
            <a:r>
              <a:rPr lang="ko-KR" altLang="en-US" dirty="0" smtClean="0">
                <a:latin typeface="맑은 고딕" panose="020B0503020000020004" pitchFamily="50" charset="-127"/>
              </a:rPr>
              <a:t>魏晋時代 사용</a:t>
            </a:r>
            <a:r>
              <a:rPr lang="en-US" altLang="ko-KR" dirty="0" smtClean="0">
                <a:latin typeface="맑은 고딕" panose="020B0503020000020004" pitchFamily="50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</a:rPr>
              <a:t>길이 </a:t>
            </a:r>
            <a:r>
              <a:rPr lang="en-US" altLang="ko-KR" dirty="0" smtClean="0">
                <a:latin typeface="맑은 고딕" panose="020B0503020000020004" pitchFamily="50" charset="-127"/>
              </a:rPr>
              <a:t>: 1-3</a:t>
            </a:r>
            <a:r>
              <a:rPr lang="ko-KR" altLang="en-US" dirty="0" smtClean="0">
                <a:latin typeface="맑은 고딕" panose="020B0503020000020004" pitchFamily="50" charset="-127"/>
              </a:rPr>
              <a:t>尺 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4328" y="3618137"/>
            <a:ext cx="461665" cy="267158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latin typeface="맑은 고딕" panose="020B0503020000020004" pitchFamily="50" charset="-127"/>
              </a:rPr>
              <a:t>银雀山汉墓竹简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14913" y="3618137"/>
            <a:ext cx="400110" cy="267158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西汉文景时期至武帝初期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01655" y="3618137"/>
            <a:ext cx="400110" cy="267158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BC140-BC118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6755027" y="3295135"/>
            <a:ext cx="140043" cy="42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>
            <a:off x="6592464" y="3295135"/>
            <a:ext cx="313866" cy="42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6326659" y="3295135"/>
            <a:ext cx="568411" cy="42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58037" y="2905979"/>
            <a:ext cx="474066" cy="4086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458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75" y="675859"/>
            <a:ext cx="6398466" cy="27193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75" y="3548932"/>
            <a:ext cx="6398466" cy="271934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6596390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smtClean="0"/>
              <a:t>Ref: </a:t>
            </a:r>
            <a:r>
              <a:rPr lang="ko-KR" altLang="en-US" sz="1050" dirty="0" smtClean="0"/>
              <a:t>영화 </a:t>
            </a:r>
            <a:r>
              <a:rPr lang="ko-KR" altLang="en-US" sz="1050" dirty="0" err="1" smtClean="0"/>
              <a:t>적벽대전</a:t>
            </a:r>
            <a:r>
              <a:rPr lang="en-US" altLang="ko-KR" sz="1050" dirty="0" smtClean="0"/>
              <a:t>(Red Cliff 1) </a:t>
            </a:r>
            <a:r>
              <a:rPr lang="ko-KR" altLang="en-US" sz="1050" dirty="0" smtClean="0"/>
              <a:t>中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698053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" t="14377" r="2618" b="9217"/>
          <a:stretch/>
        </p:blipFill>
        <p:spPr>
          <a:xfrm>
            <a:off x="586677" y="876116"/>
            <a:ext cx="7855889" cy="54415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56519" y="1040477"/>
            <a:ext cx="294199" cy="511284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806735" y="639118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唐本 傷寒論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553509" y="534187"/>
            <a:ext cx="140043" cy="42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6390946" y="534187"/>
            <a:ext cx="313866" cy="42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6125141" y="534187"/>
            <a:ext cx="568411" cy="42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56519" y="145031"/>
            <a:ext cx="474066" cy="4086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94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62256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몇가지 문제들</a:t>
            </a:r>
            <a:endParaRPr lang="ko-KR" altLang="en-US" sz="32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 smtClean="0">
                <a:latin typeface="+mj-ea"/>
                <a:ea typeface="+mj-ea"/>
              </a:rPr>
              <a:t>저작연대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山田正珍은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『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傷寒論集成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』)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  <a:ea typeface="+mj-ea"/>
              </a:rPr>
              <a:t>建安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196-219,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後漢의 마지막 연호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600" dirty="0" smtClean="0">
                <a:latin typeface="+mj-ea"/>
                <a:ea typeface="+mj-ea"/>
              </a:rPr>
              <a:t>?  </a:t>
            </a:r>
            <a:r>
              <a:rPr lang="ko-KR" altLang="en-US" sz="1600" dirty="0" smtClean="0">
                <a:latin typeface="+mj-ea"/>
              </a:rPr>
              <a:t>建寧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(168-171)</a:t>
            </a:r>
            <a:r>
              <a:rPr lang="ko-KR" altLang="en-US" sz="1600" dirty="0" smtClean="0">
                <a:latin typeface="+mj-ea"/>
              </a:rPr>
              <a:t>의 오기</a:t>
            </a:r>
            <a:r>
              <a:rPr lang="en-US" altLang="ko-KR" sz="1600" dirty="0" smtClean="0">
                <a:latin typeface="+mj-ea"/>
              </a:rPr>
              <a:t>(</a:t>
            </a:r>
            <a:r>
              <a:rPr lang="ko-KR" altLang="en-US" sz="1600" dirty="0" smtClean="0">
                <a:latin typeface="+mj-ea"/>
              </a:rPr>
              <a:t>誤記</a:t>
            </a:r>
            <a:r>
              <a:rPr lang="en-US" altLang="ko-KR" sz="1600" dirty="0" smtClean="0">
                <a:latin typeface="+mj-ea"/>
              </a:rPr>
              <a:t>) ?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  <a:ea typeface="+mj-ea"/>
              </a:rPr>
              <a:t>建寧</a:t>
            </a:r>
            <a:r>
              <a:rPr lang="en-US" altLang="ko-KR" sz="1600" dirty="0" smtClean="0">
                <a:latin typeface="+mj-ea"/>
                <a:ea typeface="+mj-ea"/>
              </a:rPr>
              <a:t>4</a:t>
            </a:r>
            <a:r>
              <a:rPr lang="ko-KR" altLang="en-US" sz="1600" dirty="0">
                <a:latin typeface="+mj-ea"/>
                <a:ea typeface="+mj-ea"/>
              </a:rPr>
              <a:t>年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(171)</a:t>
            </a:r>
            <a:r>
              <a:rPr lang="ko-KR" altLang="en-US" sz="1600" dirty="0">
                <a:latin typeface="+mj-ea"/>
                <a:ea typeface="+mj-ea"/>
              </a:rPr>
              <a:t>에서 光和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年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(179)</a:t>
            </a:r>
            <a:r>
              <a:rPr lang="ko-KR" altLang="en-US" sz="1600" dirty="0" smtClean="0">
                <a:latin typeface="+mj-ea"/>
                <a:ea typeface="+mj-ea"/>
              </a:rPr>
              <a:t>까지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en-US" altLang="ko-KR" sz="1600" dirty="0" smtClean="0">
                <a:latin typeface="+mj-ea"/>
                <a:ea typeface="+mj-ea"/>
              </a:rPr>
              <a:t>9</a:t>
            </a:r>
            <a:r>
              <a:rPr lang="ko-KR" altLang="en-US" sz="1600" dirty="0">
                <a:latin typeface="+mj-ea"/>
                <a:ea typeface="+mj-ea"/>
              </a:rPr>
              <a:t>년 동안 大疫이 </a:t>
            </a:r>
            <a:r>
              <a:rPr lang="en-US" altLang="ko-KR" sz="1600" dirty="0">
                <a:latin typeface="+mj-ea"/>
                <a:ea typeface="+mj-ea"/>
              </a:rPr>
              <a:t>3</a:t>
            </a:r>
            <a:r>
              <a:rPr lang="ko-KR" altLang="en-US" sz="1600" dirty="0" smtClean="0">
                <a:latin typeface="+mj-ea"/>
                <a:ea typeface="+mj-ea"/>
              </a:rPr>
              <a:t>번 </a:t>
            </a:r>
            <a:r>
              <a:rPr lang="ko-KR" altLang="en-US" sz="1600" dirty="0">
                <a:latin typeface="+mj-ea"/>
                <a:ea typeface="+mj-ea"/>
              </a:rPr>
              <a:t>유행</a:t>
            </a:r>
            <a:endParaRPr lang="en-US" altLang="ko-KR" sz="16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endParaRPr lang="ko-KR" altLang="en-US" sz="6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+mj-ea"/>
                <a:ea typeface="+mj-ea"/>
              </a:rPr>
              <a:t>저자의 신뢰성</a:t>
            </a:r>
            <a:endParaRPr lang="en-US" altLang="ko-KR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  <a:ea typeface="+mj-ea"/>
              </a:rPr>
              <a:t>張機</a:t>
            </a:r>
            <a:r>
              <a:rPr lang="en-US" altLang="ko-KR" sz="1600" dirty="0" smtClean="0">
                <a:latin typeface="+mj-ea"/>
                <a:ea typeface="+mj-ea"/>
              </a:rPr>
              <a:t>,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字 仲景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東漢代 南陽郡 南陽人으로 알려짐</a:t>
            </a:r>
            <a:endParaRPr lang="en-US" altLang="ko-KR" sz="16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長沙太</a:t>
            </a:r>
            <a:r>
              <a:rPr lang="zh-TW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守 </a:t>
            </a:r>
            <a:r>
              <a:rPr lang="en-US" altLang="zh-TW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 “</a:t>
            </a:r>
            <a:r>
              <a:rPr lang="zh-TW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名機</a:t>
            </a:r>
            <a:r>
              <a:rPr lang="en-US" altLang="zh-TW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zh-TW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仲景乃其字也</a:t>
            </a:r>
            <a:r>
              <a:rPr lang="en-US" altLang="zh-TW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zh-TW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舉孝廉</a:t>
            </a:r>
            <a:r>
              <a:rPr lang="en-US" altLang="zh-TW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zh-TW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官至</a:t>
            </a:r>
            <a:r>
              <a:rPr lang="zh-TW" altLang="en-US" sz="1600" u="sng" dirty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長沙太守</a:t>
            </a:r>
            <a:r>
              <a:rPr lang="en-US" altLang="zh-TW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zh-TW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唐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·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甘伯宗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《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名醫傳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》 </a:t>
            </a:r>
            <a:endParaRPr lang="en-US" altLang="zh-TW" sz="1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  <a:ea typeface="+mj-ea"/>
              </a:rPr>
              <a:t>長沙太守를 지냈던 장이</a:t>
            </a:r>
            <a:r>
              <a:rPr lang="en-US" altLang="ko-KR" sz="1600" dirty="0" smtClean="0">
                <a:latin typeface="+mj-ea"/>
                <a:ea typeface="+mj-ea"/>
              </a:rPr>
              <a:t>(</a:t>
            </a:r>
            <a:r>
              <a:rPr lang="ko-KR" altLang="en-US" sz="1600" dirty="0" smtClean="0">
                <a:latin typeface="+mj-ea"/>
                <a:ea typeface="+mj-ea"/>
              </a:rPr>
              <a:t>張羡</a:t>
            </a:r>
            <a:r>
              <a:rPr lang="en-US" altLang="ko-KR" sz="1600" dirty="0" smtClean="0">
                <a:latin typeface="+mj-ea"/>
                <a:ea typeface="+mj-ea"/>
              </a:rPr>
              <a:t>)</a:t>
            </a:r>
            <a:r>
              <a:rPr lang="ko-KR" altLang="en-US" sz="1600" dirty="0" smtClean="0">
                <a:latin typeface="+mj-ea"/>
                <a:ea typeface="+mj-ea"/>
              </a:rPr>
              <a:t>일까</a:t>
            </a:r>
            <a:r>
              <a:rPr lang="en-US" altLang="ko-KR" sz="1600" dirty="0" smtClean="0">
                <a:latin typeface="+mj-ea"/>
                <a:ea typeface="+mj-ea"/>
              </a:rPr>
              <a:t>?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淸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·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孫鼎宜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章太炎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郭象声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『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张仲景姓名事迹考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』)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j-ea"/>
              </a:rPr>
              <a:t>서문의 신뢰성 </a:t>
            </a:r>
            <a:r>
              <a:rPr lang="en-US" altLang="ko-KR" dirty="0">
                <a:latin typeface="+mj-ea"/>
              </a:rPr>
              <a:t>: </a:t>
            </a:r>
            <a:r>
              <a:rPr lang="ko-KR" altLang="en-US" dirty="0">
                <a:latin typeface="+mj-ea"/>
              </a:rPr>
              <a:t>犯諱가 보임</a:t>
            </a:r>
            <a:endParaRPr lang="en-US" altLang="ko-KR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“未嘗不慨然</a:t>
            </a:r>
            <a:r>
              <a:rPr lang="ko-KR" altLang="en-US" sz="1600" dirty="0">
                <a:latin typeface="맑은 고딕" panose="020B0503020000020004" pitchFamily="50" charset="-127"/>
              </a:rPr>
              <a:t>歎</a:t>
            </a:r>
            <a:r>
              <a:rPr lang="zh-TW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其才</a:t>
            </a:r>
            <a:r>
              <a:rPr lang="zh-TW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秀</a:t>
            </a:r>
            <a:r>
              <a:rPr lang="zh-TW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也” </a:t>
            </a:r>
            <a:r>
              <a:rPr lang="ko-KR" altLang="en-US" sz="1600" dirty="0">
                <a:latin typeface="맑은 고딕" panose="020B0503020000020004" pitchFamily="50" charset="-127"/>
              </a:rPr>
              <a:t>→</a:t>
            </a:r>
            <a:r>
              <a:rPr lang="en-US" altLang="zh-TW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</a:rPr>
              <a:t>武</a:t>
            </a:r>
            <a:r>
              <a:rPr lang="zh-TW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帝 劉</a:t>
            </a:r>
            <a:r>
              <a:rPr lang="zh-TW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秀</a:t>
            </a:r>
            <a:r>
              <a:rPr lang="zh-TW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zh-TW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zh-TW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東漢 開國皇帝 </a:t>
            </a:r>
            <a:r>
              <a:rPr lang="en-US" altLang="zh-TW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r>
              <a:rPr lang="ko-KR" altLang="en-US" sz="1200" dirty="0">
                <a:latin typeface="맑은 고딕" panose="020B0503020000020004" pitchFamily="50" charset="-127"/>
              </a:rPr>
              <a:t>대</a:t>
            </a:r>
            <a:r>
              <a:rPr lang="en-US" altLang="ko-KR" sz="1200" dirty="0">
                <a:latin typeface="맑은 고딕" panose="020B0503020000020004" pitchFamily="50" charset="-127"/>
              </a:rPr>
              <a:t>, 25-57)</a:t>
            </a:r>
            <a:endParaRPr lang="en-US" altLang="zh-TW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“中以</a:t>
            </a:r>
            <a:r>
              <a:rPr lang="zh-TW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保</a:t>
            </a:r>
            <a:r>
              <a:rPr lang="zh-TW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身長全” </a:t>
            </a:r>
            <a:r>
              <a:rPr lang="ko-KR" altLang="en-US" sz="1600" dirty="0">
                <a:latin typeface="맑은 고딕" panose="020B0503020000020004" pitchFamily="50" charset="-127"/>
              </a:rPr>
              <a:t>→ </a:t>
            </a:r>
            <a:r>
              <a:rPr lang="zh-TW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順帝 劉</a:t>
            </a:r>
            <a:r>
              <a:rPr lang="zh-TW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保 </a:t>
            </a:r>
            <a:r>
              <a:rPr lang="en-US" altLang="zh-TW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(23</a:t>
            </a:r>
            <a:r>
              <a:rPr lang="ko-KR" altLang="en-US" sz="1200" dirty="0">
                <a:latin typeface="맑은 고딕" panose="020B0503020000020004" pitchFamily="50" charset="-127"/>
              </a:rPr>
              <a:t>대</a:t>
            </a:r>
            <a:r>
              <a:rPr lang="en-US" altLang="ko-KR" sz="1200" dirty="0">
                <a:latin typeface="맑은 고딕" panose="020B0503020000020004" pitchFamily="50" charset="-127"/>
              </a:rPr>
              <a:t>, 126-144)</a:t>
            </a:r>
            <a:endParaRPr lang="zh-TW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“降</a:t>
            </a:r>
            <a:r>
              <a:rPr lang="zh-TW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志</a:t>
            </a:r>
            <a:r>
              <a:rPr lang="zh-TW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屈節” </a:t>
            </a:r>
            <a:r>
              <a:rPr lang="ko-KR" altLang="en-US" sz="1600" dirty="0">
                <a:latin typeface="맑은 고딕" panose="020B0503020000020004" pitchFamily="50" charset="-127"/>
              </a:rPr>
              <a:t>→ </a:t>
            </a:r>
            <a:r>
              <a:rPr lang="zh-TW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桓帝 劉</a:t>
            </a:r>
            <a:r>
              <a:rPr lang="zh-TW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志 </a:t>
            </a:r>
            <a:r>
              <a:rPr lang="en-US" altLang="zh-TW" sz="1200" dirty="0">
                <a:latin typeface="맑은 고딕" panose="020B0503020000020004" pitchFamily="50" charset="-127"/>
              </a:rPr>
              <a:t>(26</a:t>
            </a:r>
            <a:r>
              <a:rPr lang="ko-KR" altLang="en-US" sz="1200" dirty="0">
                <a:latin typeface="맑은 고딕" panose="020B0503020000020004" pitchFamily="50" charset="-127"/>
              </a:rPr>
              <a:t>대</a:t>
            </a:r>
            <a:r>
              <a:rPr lang="en-US" altLang="ko-KR" sz="1200" dirty="0">
                <a:latin typeface="맑은 고딕" panose="020B0503020000020004" pitchFamily="50" charset="-127"/>
              </a:rPr>
              <a:t>, 147-167)</a:t>
            </a:r>
            <a:endParaRPr lang="en-US" altLang="zh-TW" sz="1200" dirty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38191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448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敦煌本 傷寒論</a:t>
            </a:r>
            <a:endParaRPr lang="ko-KR" altLang="en-US" sz="4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</a:rPr>
              <a:t>敦煌遺書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</a:rPr>
              <a:t>1900</a:t>
            </a:r>
            <a:r>
              <a:rPr lang="ko-KR" altLang="en-US" sz="1600" dirty="0">
                <a:latin typeface="맑은 고딕" panose="020B0503020000020004" pitchFamily="50" charset="-127"/>
              </a:rPr>
              <a:t>년 甘肅省 敦煌 藏經洞에서 발견된 대량의 서적들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兩晉</a:t>
            </a:r>
            <a:r>
              <a:rPr lang="en-US" altLang="ko-KR" sz="1600" dirty="0">
                <a:latin typeface="맑은 고딕" panose="020B0503020000020004" pitchFamily="50" charset="-127"/>
              </a:rPr>
              <a:t>-</a:t>
            </a:r>
            <a:r>
              <a:rPr lang="ko-KR" altLang="en-US" sz="1600" dirty="0">
                <a:latin typeface="맑은 고딕" panose="020B0503020000020004" pitchFamily="50" charset="-127"/>
              </a:rPr>
              <a:t>北宋</a:t>
            </a:r>
            <a:r>
              <a:rPr lang="en-US" altLang="ko-KR" sz="1600" dirty="0">
                <a:latin typeface="맑은 고딕" panose="020B0503020000020004" pitchFamily="50" charset="-127"/>
              </a:rPr>
              <a:t>(3-11</a:t>
            </a:r>
            <a:r>
              <a:rPr lang="ko-KR" altLang="en-US" sz="1600" dirty="0">
                <a:latin typeface="맑은 고딕" panose="020B0503020000020004" pitchFamily="50" charset="-127"/>
              </a:rPr>
              <a:t>세기</a:t>
            </a:r>
            <a:r>
              <a:rPr lang="en-US" altLang="ko-KR" sz="1600" dirty="0">
                <a:latin typeface="맑은 고딕" panose="020B0503020000020004" pitchFamily="50" charset="-127"/>
              </a:rPr>
              <a:t>)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문헌</a:t>
            </a:r>
            <a:r>
              <a:rPr lang="en-US" altLang="ko-KR" sz="1600" dirty="0" smtClean="0">
                <a:latin typeface="맑은 고딕" panose="020B0503020000020004" pitchFamily="50" charset="-127"/>
              </a:rPr>
              <a:t>, 11</a:t>
            </a:r>
            <a:r>
              <a:rPr lang="ko-KR" altLang="en-US" sz="1600" dirty="0">
                <a:latin typeface="맑은 고딕" panose="020B0503020000020004" pitchFamily="50" charset="-127"/>
              </a:rPr>
              <a:t>세기</a:t>
            </a:r>
            <a:r>
              <a:rPr lang="en-US" altLang="ko-KR" sz="1600" dirty="0">
                <a:latin typeface="맑은 고딕" panose="020B0503020000020004" pitchFamily="50" charset="-127"/>
              </a:rPr>
              <a:t>(1097</a:t>
            </a:r>
            <a:r>
              <a:rPr lang="ko-KR" altLang="en-US" sz="1600" dirty="0">
                <a:latin typeface="맑은 고딕" panose="020B0503020000020004" pitchFamily="50" charset="-127"/>
              </a:rPr>
              <a:t>년</a:t>
            </a:r>
            <a:r>
              <a:rPr lang="en-US" altLang="ko-KR" sz="1600" dirty="0">
                <a:latin typeface="맑은 고딕" panose="020B0503020000020004" pitchFamily="50" charset="-127"/>
              </a:rPr>
              <a:t>)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폐쇄됨</a:t>
            </a:r>
            <a:endParaRPr lang="ko-KR" altLang="en-US" sz="1600" dirty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600" dirty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맑은 고딕" panose="020B0503020000020004" pitchFamily="50" charset="-127"/>
              </a:rPr>
              <a:t>S-202 </a:t>
            </a:r>
            <a:r>
              <a:rPr lang="en-US" altLang="ko-KR" sz="1400" dirty="0">
                <a:latin typeface="맑은 고딕" panose="020B0503020000020004" pitchFamily="50" charset="-127"/>
              </a:rPr>
              <a:t>( </a:t>
            </a:r>
            <a:r>
              <a:rPr lang="ko-KR" altLang="en-US" sz="1400" dirty="0">
                <a:latin typeface="맑은 고딕" panose="020B0503020000020004" pitchFamily="50" charset="-127"/>
              </a:rPr>
              <a:t>傷寒論 甲本 </a:t>
            </a:r>
            <a:r>
              <a:rPr lang="en-US" altLang="ko-KR" sz="1400" dirty="0">
                <a:latin typeface="맑은 고딕" panose="020B0503020000020004" pitchFamily="50" charset="-127"/>
              </a:rPr>
              <a:t>)	</a:t>
            </a: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S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영국 런던 박물관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스타인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Sir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Aurel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Stein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유출본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</a:rPr>
              <a:t>甲本 </a:t>
            </a:r>
            <a:r>
              <a:rPr lang="en-US" altLang="ko-KR" sz="1600" dirty="0" smtClean="0">
                <a:latin typeface="맑은 고딕" panose="020B0503020000020004" pitchFamily="50" charset="-127"/>
              </a:rPr>
              <a:t>: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宋本 </a:t>
            </a:r>
            <a:r>
              <a:rPr lang="ko-KR" altLang="en-US" sz="1600" dirty="0">
                <a:latin typeface="맑은 고딕" panose="020B0503020000020004" pitchFamily="50" charset="-127"/>
              </a:rPr>
              <a:t>傷寒論 辨脈法 中 </a:t>
            </a:r>
            <a:r>
              <a:rPr lang="en-US" altLang="ko-KR" sz="1600" dirty="0">
                <a:latin typeface="맑은 고딕" panose="020B0503020000020004" pitchFamily="50" charset="-127"/>
              </a:rPr>
              <a:t>31</a:t>
            </a:r>
            <a:r>
              <a:rPr lang="ko-KR" altLang="en-US" sz="1600" dirty="0">
                <a:latin typeface="맑은 고딕" panose="020B0503020000020004" pitchFamily="50" charset="-127"/>
              </a:rPr>
              <a:t>개 조문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맑은 고딕" panose="020B0503020000020004" pitchFamily="50" charset="-127"/>
              </a:rPr>
              <a:t>필사연대</a:t>
            </a:r>
            <a:r>
              <a:rPr lang="ko-KR" altLang="en-US" sz="1600" dirty="0">
                <a:latin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</a:rPr>
              <a:t>南朝 </a:t>
            </a:r>
            <a:r>
              <a:rPr lang="ko-KR" altLang="en-US" sz="1600" dirty="0" err="1">
                <a:latin typeface="맑은 고딕" panose="020B0503020000020004" pitchFamily="50" charset="-127"/>
              </a:rPr>
              <a:t>梁</a:t>
            </a:r>
            <a:r>
              <a:rPr lang="ko-KR" altLang="en-US" sz="1600" dirty="0">
                <a:latin typeface="맑은 고딕" panose="020B0503020000020004" pitchFamily="50" charset="-127"/>
              </a:rPr>
              <a:t> 이전 說 </a:t>
            </a:r>
            <a:r>
              <a:rPr lang="en-US" altLang="ko-KR" sz="1600" dirty="0">
                <a:latin typeface="맑은 고딕" panose="020B0503020000020004" pitchFamily="50" charset="-127"/>
              </a:rPr>
              <a:t>/ </a:t>
            </a:r>
            <a:r>
              <a:rPr lang="ko-KR" altLang="en-US" sz="1600" dirty="0">
                <a:latin typeface="맑은 고딕" panose="020B0503020000020004" pitchFamily="50" charset="-127"/>
              </a:rPr>
              <a:t>隋代 說 </a:t>
            </a:r>
            <a:r>
              <a:rPr lang="en-US" altLang="ko-KR" sz="1600" dirty="0">
                <a:latin typeface="맑은 고딕" panose="020B0503020000020004" pitchFamily="50" charset="-127"/>
              </a:rPr>
              <a:t>/ </a:t>
            </a:r>
            <a:r>
              <a:rPr lang="ko-KR" altLang="en-US" sz="1600" dirty="0">
                <a:latin typeface="맑은 고딕" panose="020B0503020000020004" pitchFamily="50" charset="-127"/>
              </a:rPr>
              <a:t>唐代 說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600" dirty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맑은 고딕" panose="020B0503020000020004" pitchFamily="50" charset="-127"/>
              </a:rPr>
              <a:t>P-3287 </a:t>
            </a:r>
            <a:r>
              <a:rPr lang="en-US" altLang="ko-KR" sz="1400" dirty="0">
                <a:latin typeface="맑은 고딕" panose="020B0503020000020004" pitchFamily="50" charset="-127"/>
              </a:rPr>
              <a:t>( </a:t>
            </a:r>
            <a:r>
              <a:rPr lang="ko-KR" altLang="en-US" sz="1400" dirty="0">
                <a:latin typeface="맑은 고딕" panose="020B0503020000020004" pitchFamily="50" charset="-127"/>
              </a:rPr>
              <a:t>傷寒論 乙本ㆍ丙本 </a:t>
            </a:r>
            <a:r>
              <a:rPr lang="en-US" altLang="ko-KR" sz="1400" dirty="0">
                <a:latin typeface="맑은 고딕" panose="020B0503020000020004" pitchFamily="50" charset="-127"/>
              </a:rPr>
              <a:t>)	</a:t>
            </a:r>
            <a:endParaRPr lang="en-US" altLang="ko-KR" sz="1400" dirty="0" smtClean="0">
              <a:latin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P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프랑스 파리 국립도서관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펠리오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Pelliot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Chinois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Toven-hovang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유출본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)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乙本 </a:t>
            </a:r>
            <a:r>
              <a:rPr lang="en-US" altLang="ko-KR" sz="1600" dirty="0"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</a:rPr>
              <a:t>宋本 傷寒論 傷寒例 中 </a:t>
            </a:r>
            <a:r>
              <a:rPr lang="en-US" altLang="ko-KR" sz="1600" dirty="0">
                <a:latin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맑은 고딕" panose="020B0503020000020004" pitchFamily="50" charset="-127"/>
              </a:rPr>
              <a:t>개 조문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丙本 </a:t>
            </a:r>
            <a:r>
              <a:rPr lang="en-US" altLang="ko-KR" sz="1600" dirty="0"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</a:rPr>
              <a:t>宋本 傷寒論 辨脈法 中 </a:t>
            </a:r>
            <a:r>
              <a:rPr lang="en-US" altLang="ko-KR" sz="1600" dirty="0">
                <a:latin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</a:rPr>
              <a:t>개 조문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맑은 고딕" panose="020B0503020000020004" pitchFamily="50" charset="-127"/>
              </a:rPr>
              <a:t>필사연대</a:t>
            </a:r>
            <a:r>
              <a:rPr lang="ko-KR" altLang="en-US" sz="1600" dirty="0">
                <a:latin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</a:rPr>
              <a:t>唐代 高宗年間</a:t>
            </a:r>
            <a:r>
              <a:rPr lang="en-US" altLang="ko-KR" sz="1600" dirty="0">
                <a:latin typeface="맑은 고딕" panose="020B0503020000020004" pitchFamily="50" charset="-127"/>
              </a:rPr>
              <a:t>(684-701) </a:t>
            </a:r>
            <a:r>
              <a:rPr lang="ko-KR" altLang="en-US" sz="1600" dirty="0">
                <a:latin typeface="맑은 고딕" panose="020B0503020000020004" pitchFamily="50" charset="-127"/>
              </a:rPr>
              <a:t>說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00187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1730</TotalTime>
  <Words>2037</Words>
  <Application>Microsoft Office PowerPoint</Application>
  <PresentationFormat>화면 슬라이드 쇼(4:3)</PresentationFormat>
  <Paragraphs>266</Paragraphs>
  <Slides>42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4" baseType="lpstr">
      <vt:lpstr>等线</vt:lpstr>
      <vt:lpstr>HY견명조</vt:lpstr>
      <vt:lpstr>新細明體</vt:lpstr>
      <vt:lpstr>나눔스퀘어라운드 ExtraBold</vt:lpstr>
      <vt:lpstr>맑은 고딕</vt:lpstr>
      <vt:lpstr>함초롬바탕</vt:lpstr>
      <vt:lpstr>Arial</vt:lpstr>
      <vt:lpstr>Arial Black</vt:lpstr>
      <vt:lpstr>Calibri</vt:lpstr>
      <vt:lpstr>Calibri Light</vt:lpstr>
      <vt:lpstr>Wingdings</vt:lpstr>
      <vt:lpstr>Office 테마</vt:lpstr>
      <vt:lpstr>상한론이라는 책들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173</cp:revision>
  <dcterms:created xsi:type="dcterms:W3CDTF">2018-02-20T23:27:27Z</dcterms:created>
  <dcterms:modified xsi:type="dcterms:W3CDTF">2018-03-18T23:52:30Z</dcterms:modified>
</cp:coreProperties>
</file>